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61" r:id="rId3"/>
    <p:sldId id="266" r:id="rId4"/>
    <p:sldId id="262" r:id="rId5"/>
    <p:sldId id="267" r:id="rId6"/>
    <p:sldId id="268" r:id="rId7"/>
    <p:sldId id="263" r:id="rId8"/>
    <p:sldId id="260" r:id="rId9"/>
    <p:sldId id="270" r:id="rId10"/>
    <p:sldId id="272" r:id="rId11"/>
    <p:sldId id="274" r:id="rId12"/>
    <p:sldId id="273" r:id="rId13"/>
    <p:sldId id="271" r:id="rId14"/>
    <p:sldId id="269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20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80" autoAdjust="0"/>
    <p:restoredTop sz="91945" autoAdjust="0"/>
  </p:normalViewPr>
  <p:slideViewPr>
    <p:cSldViewPr snapToGrid="0">
      <p:cViewPr varScale="1">
        <p:scale>
          <a:sx n="104" d="100"/>
          <a:sy n="104" d="100"/>
        </p:scale>
        <p:origin x="1432" y="200"/>
      </p:cViewPr>
      <p:guideLst>
        <p:guide pos="2880"/>
        <p:guide orient="horz" pos="22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3504" y="1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BFF7D-7AC8-7445-9123-B1FF243015D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DFC4F-EFCD-5D4B-BCD0-343B4C73E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27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DFC4F-EFCD-5D4B-BCD0-343B4C73E9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7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DFC4F-EFCD-5D4B-BCD0-343B4C73E9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12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2789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6535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6638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70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581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041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1969E95-7B0C-46BE-892D-5F7C7B0ADC89}" type="datetimeFigureOut">
              <a:rPr kumimoji="1" lang="ja-JP" altLang="en-US" smtClean="0"/>
              <a:t>2019/7/13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6586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3489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827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396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9937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140D3-2390-4B98-9A40-827B2D5FA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398093"/>
            <a:ext cx="1006186" cy="28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8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3.png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image" Target="../media/image34.png"/><Relationship Id="rId5" Type="http://schemas.openxmlformats.org/officeDocument/2006/relationships/image" Target="../media/image15.sv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1"/>
          <a:stretch/>
        </p:blipFill>
        <p:spPr>
          <a:xfrm>
            <a:off x="0" y="0"/>
            <a:ext cx="9105089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>
            <a:noAutofit/>
          </a:bodyPr>
          <a:lstStyle/>
          <a:p>
            <a:r>
              <a:rPr lang="en-US" dirty="0"/>
              <a:t>IoT </a:t>
            </a:r>
            <a:r>
              <a:rPr lang="en-US" altLang="ja-JP" dirty="0"/>
              <a:t>System</a:t>
            </a:r>
            <a:r>
              <a:rPr lang="ja-JP" altLang="en-US" dirty="0"/>
              <a:t> </a:t>
            </a:r>
            <a:br>
              <a:rPr lang="en-US" altLang="ja-JP" dirty="0"/>
            </a:br>
            <a:r>
              <a:rPr lang="en-US" dirty="0"/>
              <a:t>Development Practice</a:t>
            </a:r>
            <a:br>
              <a:rPr lang="en-US" dirty="0"/>
            </a:br>
            <a:r>
              <a:rPr lang="ja-JP" altLang="en-US" dirty="0"/>
              <a:t>“家政婦は見た！“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85800" y="3849174"/>
            <a:ext cx="7432589" cy="2341562"/>
          </a:xfrm>
        </p:spPr>
        <p:txBody>
          <a:bodyPr>
            <a:normAutofit fontScale="92500"/>
          </a:bodyPr>
          <a:lstStyle/>
          <a:p>
            <a:pPr algn="l"/>
            <a:endParaRPr lang="en-US" altLang="ja-JP" sz="3600" dirty="0"/>
          </a:p>
          <a:p>
            <a:pPr algn="l"/>
            <a:r>
              <a:rPr lang="en-US" altLang="ja-JP" sz="3600" dirty="0" err="1"/>
              <a:t>enPit</a:t>
            </a:r>
            <a:r>
              <a:rPr lang="en-US" altLang="ja-JP" sz="3600" dirty="0"/>
              <a:t> Pro; Smart SE 2</a:t>
            </a:r>
            <a:r>
              <a:rPr lang="en-US" altLang="ja-JP" sz="3600" baseline="30000" dirty="0"/>
              <a:t>nd</a:t>
            </a:r>
            <a:r>
              <a:rPr lang="en-US" altLang="ja-JP" sz="3600" dirty="0"/>
              <a:t>【</a:t>
            </a:r>
            <a:r>
              <a:rPr lang="ja-JP" altLang="en-US" sz="3600" dirty="0"/>
              <a:t>グループ</a:t>
            </a:r>
            <a:r>
              <a:rPr lang="en-US" altLang="ja-JP" sz="3600" dirty="0"/>
              <a:t>K01】</a:t>
            </a:r>
          </a:p>
          <a:p>
            <a:pPr algn="l"/>
            <a:r>
              <a:rPr lang="ja-JP" altLang="en-US" sz="3600" dirty="0"/>
              <a:t>石垣、岡村、小山、田淵、白石、松浦</a:t>
            </a:r>
            <a:endParaRPr lang="en-US" altLang="ja-JP" sz="3600" dirty="0"/>
          </a:p>
        </p:txBody>
      </p:sp>
      <p:sp>
        <p:nvSpPr>
          <p:cNvPr id="6" name="AutoShape 4" descr="https://files.slack.com/files-pri/THAJ8J7GS-FL25Z97NE/19011315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174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36003-E91A-C34D-8D48-F50A9C9C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開発機能に関する振り返り</a:t>
            </a:r>
            <a:br>
              <a:rPr lang="en-US" altLang="ja-JP" dirty="0"/>
            </a:br>
            <a:endParaRPr 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t="35700" r="16244" b="21891"/>
          <a:stretch/>
        </p:blipFill>
        <p:spPr>
          <a:xfrm>
            <a:off x="628650" y="1772208"/>
            <a:ext cx="7539038" cy="412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29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36003-E91A-C34D-8D48-F50A9C9C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altLang="ja-JP" dirty="0"/>
            </a:br>
            <a:endParaRPr 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t="30314" r="22949" b="41838"/>
          <a:stretch/>
        </p:blipFill>
        <p:spPr>
          <a:xfrm>
            <a:off x="628650" y="1825625"/>
            <a:ext cx="7515225" cy="270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99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36003-E91A-C34D-8D48-F50A9C9C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活動の振り返り</a:t>
            </a:r>
            <a:br>
              <a:rPr lang="en-US" altLang="ja-JP" dirty="0"/>
            </a:br>
            <a:endParaRPr 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t="17189" r="22825" b="44124"/>
          <a:stretch/>
        </p:blipFill>
        <p:spPr>
          <a:xfrm>
            <a:off x="628650" y="1825625"/>
            <a:ext cx="7519990" cy="37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17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36003-E91A-C34D-8D48-F50A9C9C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ja-JP" dirty="0"/>
            </a:br>
            <a:endParaRPr 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/>
          <a:srcRect t="17287" r="22580" b="19050"/>
          <a:stretch/>
        </p:blipFill>
        <p:spPr>
          <a:xfrm>
            <a:off x="628650" y="571500"/>
            <a:ext cx="75438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90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Appendix</a:t>
            </a:r>
            <a:br>
              <a:rPr lang="en-US" dirty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0839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entagon 35">
            <a:extLst>
              <a:ext uri="{FF2B5EF4-FFF2-40B4-BE49-F238E27FC236}">
                <a16:creationId xmlns:a16="http://schemas.microsoft.com/office/drawing/2014/main" id="{D8C45FBD-E6DA-A24C-867A-4F5C5B5E7611}"/>
              </a:ext>
            </a:extLst>
          </p:cNvPr>
          <p:cNvSpPr/>
          <p:nvPr/>
        </p:nvSpPr>
        <p:spPr>
          <a:xfrm>
            <a:off x="728475" y="1798522"/>
            <a:ext cx="5905399" cy="2807240"/>
          </a:xfrm>
          <a:prstGeom prst="homePlate">
            <a:avLst>
              <a:gd name="adj" fmla="val 16487"/>
            </a:avLst>
          </a:prstGeom>
          <a:solidFill>
            <a:schemeClr val="tx1">
              <a:lumMod val="50000"/>
              <a:lumOff val="50000"/>
              <a:alpha val="41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r>
              <a:rPr lang="ja-JP" altLang="en-US" dirty="0">
                <a:solidFill>
                  <a:srgbClr val="C00000"/>
                </a:solidFill>
              </a:rPr>
              <a:t>特定の冷蔵庫に固定された、</a:t>
            </a:r>
            <a:endParaRPr lang="en-US" altLang="ja-JP" dirty="0">
              <a:solidFill>
                <a:srgbClr val="C00000"/>
              </a:solidFill>
            </a:endParaRPr>
          </a:p>
          <a:p>
            <a:r>
              <a:rPr lang="ja-JP" altLang="en-US" dirty="0">
                <a:solidFill>
                  <a:srgbClr val="C00000"/>
                </a:solidFill>
              </a:rPr>
              <a:t>（製品の一部としての）</a:t>
            </a:r>
            <a:r>
              <a:rPr lang="en-US" altLang="ja-JP" dirty="0">
                <a:solidFill>
                  <a:srgbClr val="C00000"/>
                </a:solidFill>
              </a:rPr>
              <a:t>Camera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E682008A-3707-374E-8E3A-13B54A27B756}"/>
              </a:ext>
            </a:extLst>
          </p:cNvPr>
          <p:cNvSpPr/>
          <p:nvPr/>
        </p:nvSpPr>
        <p:spPr>
          <a:xfrm>
            <a:off x="6340831" y="1785902"/>
            <a:ext cx="2588147" cy="2819859"/>
          </a:xfrm>
          <a:prstGeom prst="homePlate">
            <a:avLst>
              <a:gd name="adj" fmla="val 16487"/>
            </a:avLst>
          </a:prstGeom>
          <a:solidFill>
            <a:schemeClr val="bg1">
              <a:alpha val="54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rgbClr val="C00000"/>
                </a:solidFill>
              </a:rPr>
              <a:t> </a:t>
            </a:r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C00000"/>
              </a:solidFill>
            </a:endParaRPr>
          </a:p>
          <a:p>
            <a:r>
              <a:rPr lang="ja-JP" altLang="en-US">
                <a:solidFill>
                  <a:srgbClr val="C00000"/>
                </a:solidFill>
              </a:rPr>
              <a:t>　特定の冷蔵庫に</a:t>
            </a:r>
            <a:endParaRPr lang="en-US" altLang="ja-JP" dirty="0">
              <a:solidFill>
                <a:srgbClr val="C00000"/>
              </a:solidFill>
            </a:endParaRPr>
          </a:p>
          <a:p>
            <a:r>
              <a:rPr lang="ja-JP" altLang="en-US">
                <a:solidFill>
                  <a:srgbClr val="C00000"/>
                </a:solidFill>
              </a:rPr>
              <a:t>　紐付いていない、</a:t>
            </a:r>
            <a:endParaRPr lang="en-US" altLang="ja-JP" dirty="0">
              <a:solidFill>
                <a:srgbClr val="C00000"/>
              </a:solidFill>
            </a:endParaRPr>
          </a:p>
          <a:p>
            <a:r>
              <a:rPr lang="ja-JP" altLang="en-US">
                <a:solidFill>
                  <a:srgbClr val="C00000"/>
                </a:solidFill>
              </a:rPr>
              <a:t>　安価な専用端末</a:t>
            </a:r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Related Works and Our Product's </a:t>
            </a:r>
            <a:r>
              <a:rPr lang="en-US" dirty="0">
                <a:cs typeface="Arial" pitchFamily="34" charset="0"/>
              </a:rPr>
              <a:t>Unique Value Proposition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4CE105-FE6F-F443-B828-41F02062C15B}"/>
              </a:ext>
            </a:extLst>
          </p:cNvPr>
          <p:cNvSpPr/>
          <p:nvPr/>
        </p:nvSpPr>
        <p:spPr>
          <a:xfrm>
            <a:off x="618421" y="5252483"/>
            <a:ext cx="7896929" cy="927005"/>
          </a:xfrm>
          <a:prstGeom prst="roundRect">
            <a:avLst/>
          </a:prstGeom>
          <a:solidFill>
            <a:srgbClr val="C00000">
              <a:alpha val="20000"/>
            </a:srgbClr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Existing Products have problems ; high price or product-specific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 propose the simple camera solution which is compatible with every</a:t>
            </a:r>
            <a:r>
              <a:rPr lang="ja-JP" altLang="en-US" dirty="0">
                <a:solidFill>
                  <a:schemeClr val="tx1"/>
                </a:solidFill>
              </a:rPr>
              <a:t> </a:t>
            </a:r>
            <a:r>
              <a:rPr lang="en-US" altLang="ja-JP" dirty="0">
                <a:solidFill>
                  <a:schemeClr val="tx1"/>
                </a:solidFill>
              </a:rPr>
              <a:t>Ref. </a:t>
            </a:r>
            <a:r>
              <a:rPr lang="en-US" dirty="0">
                <a:solidFill>
                  <a:schemeClr val="tx1"/>
                </a:solidFill>
              </a:rPr>
              <a:t>.  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FA8CB8-AFCC-9244-BE5B-CA758DB26E66}"/>
              </a:ext>
            </a:extLst>
          </p:cNvPr>
          <p:cNvCxnSpPr>
            <a:cxnSpLocks/>
          </p:cNvCxnSpPr>
          <p:nvPr/>
        </p:nvCxnSpPr>
        <p:spPr>
          <a:xfrm>
            <a:off x="645138" y="4713594"/>
            <a:ext cx="77002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554763-28E1-0547-98A8-B0353DD7CEFF}"/>
              </a:ext>
            </a:extLst>
          </p:cNvPr>
          <p:cNvCxnSpPr>
            <a:cxnSpLocks/>
          </p:cNvCxnSpPr>
          <p:nvPr/>
        </p:nvCxnSpPr>
        <p:spPr>
          <a:xfrm flipV="1">
            <a:off x="669729" y="1823100"/>
            <a:ext cx="0" cy="2890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B280BC4-A704-D74E-A504-4437928B37ED}"/>
              </a:ext>
            </a:extLst>
          </p:cNvPr>
          <p:cNvSpPr/>
          <p:nvPr/>
        </p:nvSpPr>
        <p:spPr>
          <a:xfrm>
            <a:off x="800719" y="2345704"/>
            <a:ext cx="1512747" cy="932584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Toshiba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C6DBEA-313D-324E-9871-76C062EDD446}"/>
              </a:ext>
            </a:extLst>
          </p:cNvPr>
          <p:cNvSpPr txBox="1"/>
          <p:nvPr/>
        </p:nvSpPr>
        <p:spPr>
          <a:xfrm rot="5400000">
            <a:off x="-9884" y="1956300"/>
            <a:ext cx="88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2D9289-12D8-7C47-9885-AEC500E3F25B}"/>
              </a:ext>
            </a:extLst>
          </p:cNvPr>
          <p:cNvSpPr txBox="1"/>
          <p:nvPr/>
        </p:nvSpPr>
        <p:spPr>
          <a:xfrm>
            <a:off x="7983334" y="4820797"/>
            <a:ext cx="90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BD2E49-A86D-E245-8D0C-51A8A21E308C}"/>
              </a:ext>
            </a:extLst>
          </p:cNvPr>
          <p:cNvCxnSpPr/>
          <p:nvPr/>
        </p:nvCxnSpPr>
        <p:spPr>
          <a:xfrm>
            <a:off x="1498296" y="4521615"/>
            <a:ext cx="0" cy="309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200BAA7-B2A2-3E4D-9D41-500EC63FA42E}"/>
              </a:ext>
            </a:extLst>
          </p:cNvPr>
          <p:cNvSpPr txBox="1"/>
          <p:nvPr/>
        </p:nvSpPr>
        <p:spPr>
          <a:xfrm>
            <a:off x="1198471" y="4840370"/>
            <a:ext cx="8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D789900-5233-4E41-AD9C-1C8FB7B8CB1F}"/>
              </a:ext>
            </a:extLst>
          </p:cNvPr>
          <p:cNvSpPr/>
          <p:nvPr/>
        </p:nvSpPr>
        <p:spPr>
          <a:xfrm>
            <a:off x="2863026" y="1992372"/>
            <a:ext cx="1512747" cy="932581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LG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D412399-6CB2-644D-91B2-595DEC9643A9}"/>
              </a:ext>
            </a:extLst>
          </p:cNvPr>
          <p:cNvSpPr/>
          <p:nvPr/>
        </p:nvSpPr>
        <p:spPr>
          <a:xfrm>
            <a:off x="4755840" y="2659207"/>
            <a:ext cx="1512747" cy="932584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Shiftall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D117035-B809-AD4A-8E38-EDD9010F19FB}"/>
              </a:ext>
            </a:extLst>
          </p:cNvPr>
          <p:cNvSpPr/>
          <p:nvPr/>
        </p:nvSpPr>
        <p:spPr>
          <a:xfrm>
            <a:off x="2434054" y="4378380"/>
            <a:ext cx="245131" cy="344784"/>
          </a:xfrm>
          <a:prstGeom prst="arc">
            <a:avLst>
              <a:gd name="adj1" fmla="val 16200000"/>
              <a:gd name="adj2" fmla="val 5596475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39F3A6C6-30B0-DB4D-9AD0-A441CBEC92BD}"/>
              </a:ext>
            </a:extLst>
          </p:cNvPr>
          <p:cNvSpPr/>
          <p:nvPr/>
        </p:nvSpPr>
        <p:spPr>
          <a:xfrm rot="10800000">
            <a:off x="2514688" y="4707838"/>
            <a:ext cx="197414" cy="344784"/>
          </a:xfrm>
          <a:prstGeom prst="arc">
            <a:avLst>
              <a:gd name="adj1" fmla="val 16200000"/>
              <a:gd name="adj2" fmla="val 5596475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CF4115F-8B95-1F4C-B589-045C04D041BC}"/>
              </a:ext>
            </a:extLst>
          </p:cNvPr>
          <p:cNvSpPr/>
          <p:nvPr/>
        </p:nvSpPr>
        <p:spPr>
          <a:xfrm>
            <a:off x="2599677" y="4381053"/>
            <a:ext cx="243109" cy="344784"/>
          </a:xfrm>
          <a:prstGeom prst="arc">
            <a:avLst>
              <a:gd name="adj1" fmla="val 16200000"/>
              <a:gd name="adj2" fmla="val 5596475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E3F5B9D5-6550-FD47-8078-DA72ECE19FDC}"/>
              </a:ext>
            </a:extLst>
          </p:cNvPr>
          <p:cNvSpPr/>
          <p:nvPr/>
        </p:nvSpPr>
        <p:spPr>
          <a:xfrm rot="10800000">
            <a:off x="2665613" y="4726215"/>
            <a:ext cx="197413" cy="344784"/>
          </a:xfrm>
          <a:prstGeom prst="arc">
            <a:avLst>
              <a:gd name="adj1" fmla="val 16200000"/>
              <a:gd name="adj2" fmla="val 5596475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E153FD-3146-0348-A6D1-441C580B534F}"/>
              </a:ext>
            </a:extLst>
          </p:cNvPr>
          <p:cNvCxnSpPr/>
          <p:nvPr/>
        </p:nvCxnSpPr>
        <p:spPr>
          <a:xfrm>
            <a:off x="3643926" y="4511020"/>
            <a:ext cx="0" cy="309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2373ED2-6EAE-0342-9BE3-94B3BB3925F0}"/>
              </a:ext>
            </a:extLst>
          </p:cNvPr>
          <p:cNvSpPr txBox="1"/>
          <p:nvPr/>
        </p:nvSpPr>
        <p:spPr>
          <a:xfrm>
            <a:off x="3344101" y="4829775"/>
            <a:ext cx="8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C13AE60-90D7-1B4A-8485-069DB94EC8F3}"/>
              </a:ext>
            </a:extLst>
          </p:cNvPr>
          <p:cNvCxnSpPr/>
          <p:nvPr/>
        </p:nvCxnSpPr>
        <p:spPr>
          <a:xfrm>
            <a:off x="5503184" y="4509539"/>
            <a:ext cx="0" cy="309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00EBA21-9543-1B4A-A6F6-BB7DDEEBC011}"/>
              </a:ext>
            </a:extLst>
          </p:cNvPr>
          <p:cNvSpPr txBox="1"/>
          <p:nvPr/>
        </p:nvSpPr>
        <p:spPr>
          <a:xfrm>
            <a:off x="5203359" y="4828294"/>
            <a:ext cx="8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2019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BB4CBF-74C8-DA49-9012-A02BB6419AA6}"/>
              </a:ext>
            </a:extLst>
          </p:cNvPr>
          <p:cNvCxnSpPr/>
          <p:nvPr/>
        </p:nvCxnSpPr>
        <p:spPr>
          <a:xfrm>
            <a:off x="7519448" y="4509539"/>
            <a:ext cx="0" cy="309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0E87F7-4DF0-C449-8C96-110CE381AE63}"/>
              </a:ext>
            </a:extLst>
          </p:cNvPr>
          <p:cNvSpPr txBox="1"/>
          <p:nvPr/>
        </p:nvSpPr>
        <p:spPr>
          <a:xfrm>
            <a:off x="7219623" y="4828294"/>
            <a:ext cx="8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FA1BBDB-FB82-6F46-8A20-CC204F485659}"/>
              </a:ext>
            </a:extLst>
          </p:cNvPr>
          <p:cNvSpPr/>
          <p:nvPr/>
        </p:nvSpPr>
        <p:spPr>
          <a:xfrm>
            <a:off x="6844884" y="3522958"/>
            <a:ext cx="1512747" cy="93258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Our Smart Refrigerator</a:t>
            </a:r>
          </a:p>
        </p:txBody>
      </p:sp>
    </p:spTree>
    <p:extLst>
      <p:ext uri="{BB962C8B-B14F-4D97-AF65-F5344CB8AC3E}">
        <p14:creationId xmlns:p14="http://schemas.microsoft.com/office/powerpoint/2010/main" val="2162769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Contents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270000"/>
            <a:ext cx="7886700" cy="490696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スーパーで困ったこと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ユーザーストーリーマップ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関連製品と優位性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ビジネスモデル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リーンキャンバスモデル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アーキテクチャ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デモ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開発機能に関する振り返り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活動の振り返り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4790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8ECC9AD-341B-C84E-9214-05D5B92D1CFE}"/>
              </a:ext>
            </a:extLst>
          </p:cNvPr>
          <p:cNvSpPr/>
          <p:nvPr/>
        </p:nvSpPr>
        <p:spPr>
          <a:xfrm>
            <a:off x="2643090" y="1911548"/>
            <a:ext cx="2736302" cy="189522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スーパーで困ったこと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29" name="Oval Callout 28">
            <a:extLst>
              <a:ext uri="{FF2B5EF4-FFF2-40B4-BE49-F238E27FC236}">
                <a16:creationId xmlns:a16="http://schemas.microsoft.com/office/drawing/2014/main" id="{A211B105-1FF5-EE4C-8864-7099BBBE685B}"/>
              </a:ext>
            </a:extLst>
          </p:cNvPr>
          <p:cNvSpPr/>
          <p:nvPr/>
        </p:nvSpPr>
        <p:spPr>
          <a:xfrm>
            <a:off x="3328343" y="2048100"/>
            <a:ext cx="1672694" cy="1240070"/>
          </a:xfrm>
          <a:prstGeom prst="wedgeEllipseCallout">
            <a:avLst>
              <a:gd name="adj1" fmla="val -50519"/>
              <a:gd name="adj2" fmla="val 32015"/>
            </a:avLst>
          </a:prstGeom>
          <a:solidFill>
            <a:schemeClr val="bg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あれ、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</a:rPr>
              <a:t>卵切らしてた？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図 4">
            <a:extLst>
              <a:ext uri="{FF2B5EF4-FFF2-40B4-BE49-F238E27FC236}">
                <a16:creationId xmlns:a16="http://schemas.microsoft.com/office/drawing/2014/main" id="{CACA0541-4E83-084F-AB9E-957130B790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609" y="2989031"/>
            <a:ext cx="1159325" cy="1159325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4BEE4E2B-3303-8A45-8BF0-DDBA0B4C3781}"/>
              </a:ext>
            </a:extLst>
          </p:cNvPr>
          <p:cNvSpPr/>
          <p:nvPr/>
        </p:nvSpPr>
        <p:spPr>
          <a:xfrm>
            <a:off x="152401" y="4099147"/>
            <a:ext cx="1738365" cy="341130"/>
          </a:xfrm>
          <a:prstGeom prst="ellipse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00000"/>
              </a:highlight>
            </a:endParaRP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171EB317-6F5C-EE48-BF93-DFDCE29FB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6841" y="2989031"/>
            <a:ext cx="1377681" cy="1377681"/>
          </a:xfrm>
          <a:prstGeom prst="rect">
            <a:avLst/>
          </a:prstGeom>
        </p:spPr>
      </p:pic>
      <p:sp>
        <p:nvSpPr>
          <p:cNvPr id="33" name="矢印: 五方向 9">
            <a:extLst>
              <a:ext uri="{FF2B5EF4-FFF2-40B4-BE49-F238E27FC236}">
                <a16:creationId xmlns:a16="http://schemas.microsoft.com/office/drawing/2014/main" id="{79CE4C36-F56C-EE4B-A716-BBCEC2AC554C}"/>
              </a:ext>
            </a:extLst>
          </p:cNvPr>
          <p:cNvSpPr/>
          <p:nvPr/>
        </p:nvSpPr>
        <p:spPr>
          <a:xfrm rot="5400000">
            <a:off x="1229468" y="2639061"/>
            <a:ext cx="2027287" cy="572261"/>
          </a:xfrm>
          <a:prstGeom prst="homePlate">
            <a:avLst>
              <a:gd name="adj" fmla="val 24615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400" b="1" dirty="0">
                <a:latin typeface="+mj-ea"/>
                <a:ea typeface="+mj-ea"/>
              </a:rPr>
              <a:t>AS</a:t>
            </a:r>
          </a:p>
          <a:p>
            <a:pPr algn="ctr"/>
            <a:r>
              <a:rPr kumimoji="1" lang="en-US" altLang="ja-JP" sz="1400" b="1" dirty="0">
                <a:latin typeface="+mj-ea"/>
                <a:ea typeface="+mj-ea"/>
              </a:rPr>
              <a:t>IS</a:t>
            </a:r>
            <a:endParaRPr kumimoji="1" lang="ja-JP" altLang="en-US" sz="1400" b="1" dirty="0">
              <a:latin typeface="+mj-ea"/>
              <a:ea typeface="+mj-ea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FA455FC-03B6-474A-AE45-8E4643587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94404" y="2342748"/>
            <a:ext cx="875959" cy="945422"/>
          </a:xfrm>
          <a:prstGeom prst="rect">
            <a:avLst/>
          </a:prstGeom>
        </p:spPr>
      </p:pic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640EFDED-5E8F-9C44-BEDB-D2A76F941596}"/>
              </a:ext>
            </a:extLst>
          </p:cNvPr>
          <p:cNvCxnSpPr>
            <a:cxnSpLocks/>
            <a:stCxn id="46" idx="0"/>
            <a:endCxn id="30" idx="0"/>
          </p:cNvCxnSpPr>
          <p:nvPr/>
        </p:nvCxnSpPr>
        <p:spPr>
          <a:xfrm rot="16200000" flipH="1">
            <a:off x="5345185" y="29945"/>
            <a:ext cx="646283" cy="5271889"/>
          </a:xfrm>
          <a:prstGeom prst="bentConnector3">
            <a:avLst>
              <a:gd name="adj1" fmla="val -169084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lg" len="lg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Rectangle 36">
            <a:extLst>
              <a:ext uri="{FF2B5EF4-FFF2-40B4-BE49-F238E27FC236}">
                <a16:creationId xmlns:a16="http://schemas.microsoft.com/office/drawing/2014/main" id="{37FAE543-4679-E744-910D-7E38532E763C}"/>
              </a:ext>
            </a:extLst>
          </p:cNvPr>
          <p:cNvSpPr/>
          <p:nvPr/>
        </p:nvSpPr>
        <p:spPr>
          <a:xfrm>
            <a:off x="5487964" y="1923468"/>
            <a:ext cx="1656982" cy="189522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>
                <a:solidFill>
                  <a:srgbClr val="FF0000"/>
                </a:solidFill>
              </a:rPr>
              <a:t>外出先で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自宅の冷蔵冷蔵庫の中身がわからない</a:t>
            </a:r>
            <a:r>
              <a:rPr lang="en-US" altLang="ja-JP" dirty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419048" y="250979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/>
              <a:t>食料品店</a:t>
            </a:r>
          </a:p>
        </p:txBody>
      </p:sp>
      <p:sp>
        <p:nvSpPr>
          <p:cNvPr id="43" name="正方形/長方形 42"/>
          <p:cNvSpPr/>
          <p:nvPr/>
        </p:nvSpPr>
        <p:spPr>
          <a:xfrm>
            <a:off x="7716939" y="2221344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/>
              <a:t>自宅の</a:t>
            </a:r>
            <a:endParaRPr kumimoji="1" lang="en-US" altLang="ja-JP" dirty="0"/>
          </a:p>
          <a:p>
            <a:r>
              <a:rPr kumimoji="1" lang="ja-JP" altLang="en-US" dirty="0"/>
              <a:t>冷蔵庫</a:t>
            </a:r>
          </a:p>
        </p:txBody>
      </p:sp>
      <p:grpSp>
        <p:nvGrpSpPr>
          <p:cNvPr id="25" name="グループ化 24"/>
          <p:cNvGrpSpPr/>
          <p:nvPr/>
        </p:nvGrpSpPr>
        <p:grpSpPr>
          <a:xfrm>
            <a:off x="1956981" y="3641091"/>
            <a:ext cx="7187020" cy="2971486"/>
            <a:chOff x="1956980" y="3720717"/>
            <a:chExt cx="7187020" cy="2971486"/>
          </a:xfrm>
        </p:grpSpPr>
        <p:sp>
          <p:nvSpPr>
            <p:cNvPr id="20" name="角丸四角形 19"/>
            <p:cNvSpPr/>
            <p:nvPr/>
          </p:nvSpPr>
          <p:spPr>
            <a:xfrm>
              <a:off x="5693049" y="4706374"/>
              <a:ext cx="1342128" cy="615411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7FAE543-4679-E744-910D-7E38532E763C}"/>
                </a:ext>
              </a:extLst>
            </p:cNvPr>
            <p:cNvSpPr/>
            <p:nvPr/>
          </p:nvSpPr>
          <p:spPr>
            <a:xfrm>
              <a:off x="2664719" y="4051881"/>
              <a:ext cx="2714674" cy="189522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90802D0-49F5-134D-BA24-37793CDB5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0850" y="4823676"/>
              <a:ext cx="838542" cy="83854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BF3B5E1-55C6-E441-A123-D5B6E517B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4204810" y="4237846"/>
              <a:ext cx="796225" cy="937056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12E74C2-06C0-0A48-B3C4-44776B616EEF}"/>
                </a:ext>
              </a:extLst>
            </p:cNvPr>
            <p:cNvSpPr/>
            <p:nvPr/>
          </p:nvSpPr>
          <p:spPr>
            <a:xfrm>
              <a:off x="7317595" y="3928582"/>
              <a:ext cx="1826405" cy="341130"/>
            </a:xfrm>
            <a:prstGeom prst="ellipse">
              <a:avLst/>
            </a:prstGeom>
            <a:solidFill>
              <a:srgbClr val="C0000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C00000"/>
                </a:highlight>
              </a:endParaRPr>
            </a:p>
          </p:txBody>
        </p:sp>
        <p:sp>
          <p:nvSpPr>
            <p:cNvPr id="34" name="矢印: 五方向 9">
              <a:extLst>
                <a:ext uri="{FF2B5EF4-FFF2-40B4-BE49-F238E27FC236}">
                  <a16:creationId xmlns:a16="http://schemas.microsoft.com/office/drawing/2014/main" id="{FBAF8A9A-0CF1-C64C-BEB5-03A74F2452F9}"/>
                </a:ext>
              </a:extLst>
            </p:cNvPr>
            <p:cNvSpPr/>
            <p:nvPr/>
          </p:nvSpPr>
          <p:spPr>
            <a:xfrm rot="5400000">
              <a:off x="1229468" y="4779394"/>
              <a:ext cx="2027286" cy="572261"/>
            </a:xfrm>
            <a:prstGeom prst="homePlate">
              <a:avLst>
                <a:gd name="adj" fmla="val 24615"/>
              </a:avLst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1400" b="1" dirty="0">
                  <a:latin typeface="+mj-ea"/>
                  <a:ea typeface="+mj-ea"/>
                </a:rPr>
                <a:t>TO</a:t>
              </a:r>
            </a:p>
            <a:p>
              <a:pPr algn="ctr"/>
              <a:r>
                <a:rPr kumimoji="1" lang="en-US" altLang="ja-JP" sz="1400" b="1" dirty="0">
                  <a:latin typeface="+mj-ea"/>
                  <a:ea typeface="+mj-ea"/>
                </a:rPr>
                <a:t>BE</a:t>
              </a:r>
              <a:endParaRPr kumimoji="1" lang="ja-JP" altLang="en-US" sz="1400" b="1" dirty="0">
                <a:latin typeface="+mj-ea"/>
                <a:ea typeface="+mj-ea"/>
              </a:endParaRPr>
            </a:p>
          </p:txBody>
        </p:sp>
        <p:sp>
          <p:nvSpPr>
            <p:cNvPr id="35" name="Oval Callout 34">
              <a:extLst>
                <a:ext uri="{FF2B5EF4-FFF2-40B4-BE49-F238E27FC236}">
                  <a16:creationId xmlns:a16="http://schemas.microsoft.com/office/drawing/2014/main" id="{A60E49F9-F9A0-9541-ABD5-1ADEE2637DB0}"/>
                </a:ext>
              </a:extLst>
            </p:cNvPr>
            <p:cNvSpPr/>
            <p:nvPr/>
          </p:nvSpPr>
          <p:spPr>
            <a:xfrm>
              <a:off x="2742751" y="4459030"/>
              <a:ext cx="1687651" cy="1387215"/>
            </a:xfrm>
            <a:prstGeom prst="wedgeEllipseCallout">
              <a:avLst>
                <a:gd name="adj1" fmla="val 52259"/>
                <a:gd name="adj2" fmla="val 33451"/>
              </a:avLst>
            </a:prstGeom>
            <a:solidFill>
              <a:schemeClr val="bg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まだ卵一個あったんだね</a:t>
              </a:r>
              <a:r>
                <a:rPr lang="en-US" altLang="ja-JP" dirty="0">
                  <a:solidFill>
                    <a:schemeClr val="tx1"/>
                  </a:solidFill>
                </a:rPr>
                <a:t>〜</a:t>
              </a:r>
              <a:r>
                <a:rPr lang="ja-JP" altLang="en-US" dirty="0">
                  <a:solidFill>
                    <a:schemeClr val="tx1"/>
                  </a:solidFill>
                </a:rPr>
                <a:t>♪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2973AAB6-6E37-1F4D-A0EE-7F44C19A5C2C}"/>
                </a:ext>
              </a:extLst>
            </p:cNvPr>
            <p:cNvCxnSpPr>
              <a:cxnSpLocks/>
              <a:stCxn id="30" idx="2"/>
              <a:endCxn id="28" idx="2"/>
            </p:cNvCxnSpPr>
            <p:nvPr/>
          </p:nvCxnSpPr>
          <p:spPr>
            <a:xfrm rot="5400000">
              <a:off x="5940324" y="2810954"/>
              <a:ext cx="1026546" cy="3701350"/>
            </a:xfrm>
            <a:prstGeom prst="bentConnector3">
              <a:avLst>
                <a:gd name="adj1" fmla="val 202534"/>
              </a:avLst>
            </a:prstGeom>
            <a:ln w="19050" cap="flat" cmpd="sng" algn="ctr">
              <a:solidFill>
                <a:srgbClr val="C00000"/>
              </a:solidFill>
              <a:prstDash val="solid"/>
              <a:round/>
              <a:headEnd type="none" w="lg" len="lg"/>
              <a:tailEnd type="stealth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8" name="下矢印 17"/>
            <p:cNvSpPr/>
            <p:nvPr/>
          </p:nvSpPr>
          <p:spPr>
            <a:xfrm>
              <a:off x="6082211" y="3720717"/>
              <a:ext cx="532563" cy="855278"/>
            </a:xfrm>
            <a:prstGeom prst="downArrow">
              <a:avLst/>
            </a:prstGeom>
            <a:solidFill>
              <a:srgbClr val="C00000"/>
            </a:solidFill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5872018" y="4834014"/>
              <a:ext cx="1163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solidFill>
                    <a:schemeClr val="bg1"/>
                  </a:solidFill>
                </a:rPr>
                <a:t>解決！！</a:t>
              </a:r>
            </a:p>
          </p:txBody>
        </p:sp>
        <p:sp>
          <p:nvSpPr>
            <p:cNvPr id="44" name="角丸四角形 43"/>
            <p:cNvSpPr/>
            <p:nvPr/>
          </p:nvSpPr>
          <p:spPr>
            <a:xfrm>
              <a:off x="5872018" y="5662218"/>
              <a:ext cx="1852591" cy="1029985"/>
            </a:xfrm>
            <a:prstGeom prst="roundRect">
              <a:avLst>
                <a:gd name="adj" fmla="val 23875"/>
              </a:avLst>
            </a:prstGeom>
            <a:solidFill>
              <a:schemeClr val="bg1"/>
            </a:solidFill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 descr="Image result for åµ ã¤ã©ã¹ãããã¬ã¤ãããªã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7107" y="5999012"/>
              <a:ext cx="870488" cy="628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正方形/長方形 23"/>
            <p:cNvSpPr/>
            <p:nvPr/>
          </p:nvSpPr>
          <p:spPr>
            <a:xfrm>
              <a:off x="5968990" y="5716833"/>
              <a:ext cx="126188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ja-JP" altLang="en-US" sz="1200" b="1" dirty="0">
                  <a:solidFill>
                    <a:srgbClr val="FF0000"/>
                  </a:solidFill>
                </a:rPr>
                <a:t>冷蔵庫内の画像</a:t>
              </a:r>
            </a:p>
          </p:txBody>
        </p:sp>
      </p:grpSp>
      <p:sp>
        <p:nvSpPr>
          <p:cNvPr id="26" name="雲形吹き出し 25"/>
          <p:cNvSpPr/>
          <p:nvPr/>
        </p:nvSpPr>
        <p:spPr>
          <a:xfrm>
            <a:off x="7895582" y="1432606"/>
            <a:ext cx="778206" cy="466130"/>
          </a:xfrm>
          <a:prstGeom prst="cloudCallout">
            <a:avLst/>
          </a:prstGeom>
          <a:solidFill>
            <a:schemeClr val="bg1"/>
          </a:solidFill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2">
                    <a:lumMod val="90000"/>
                  </a:schemeClr>
                </a:solidFill>
              </a:rPr>
              <a:t>？</a:t>
            </a:r>
          </a:p>
        </p:txBody>
      </p:sp>
      <p:cxnSp>
        <p:nvCxnSpPr>
          <p:cNvPr id="50" name="Straight Connector 19">
            <a:extLst>
              <a:ext uri="{FF2B5EF4-FFF2-40B4-BE49-F238E27FC236}">
                <a16:creationId xmlns:a16="http://schemas.microsoft.com/office/drawing/2014/main" id="{56FA9554-02F3-5642-B997-B48C83C47B29}"/>
              </a:ext>
            </a:extLst>
          </p:cNvPr>
          <p:cNvCxnSpPr>
            <a:cxnSpLocks/>
          </p:cNvCxnSpPr>
          <p:nvPr/>
        </p:nvCxnSpPr>
        <p:spPr>
          <a:xfrm>
            <a:off x="2664719" y="1808938"/>
            <a:ext cx="265399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20">
            <a:extLst>
              <a:ext uri="{FF2B5EF4-FFF2-40B4-BE49-F238E27FC236}">
                <a16:creationId xmlns:a16="http://schemas.microsoft.com/office/drawing/2014/main" id="{BA642802-568A-4C4F-A2F7-39C81FD6CD2A}"/>
              </a:ext>
            </a:extLst>
          </p:cNvPr>
          <p:cNvSpPr txBox="1"/>
          <p:nvPr/>
        </p:nvSpPr>
        <p:spPr>
          <a:xfrm>
            <a:off x="2664718" y="1346778"/>
            <a:ext cx="2653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solidFill>
                  <a:srgbClr val="C00000"/>
                </a:solidFill>
              </a:rPr>
              <a:t>ある食料品店での日常</a:t>
            </a:r>
          </a:p>
        </p:txBody>
      </p:sp>
      <p:cxnSp>
        <p:nvCxnSpPr>
          <p:cNvPr id="54" name="Straight Connector 19">
            <a:extLst>
              <a:ext uri="{FF2B5EF4-FFF2-40B4-BE49-F238E27FC236}">
                <a16:creationId xmlns:a16="http://schemas.microsoft.com/office/drawing/2014/main" id="{56FA9554-02F3-5642-B997-B48C83C47B29}"/>
              </a:ext>
            </a:extLst>
          </p:cNvPr>
          <p:cNvCxnSpPr>
            <a:cxnSpLocks/>
          </p:cNvCxnSpPr>
          <p:nvPr/>
        </p:nvCxnSpPr>
        <p:spPr>
          <a:xfrm>
            <a:off x="5487965" y="1794736"/>
            <a:ext cx="16700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20">
            <a:extLst>
              <a:ext uri="{FF2B5EF4-FFF2-40B4-BE49-F238E27FC236}">
                <a16:creationId xmlns:a16="http://schemas.microsoft.com/office/drawing/2014/main" id="{BA642802-568A-4C4F-A2F7-39C81FD6CD2A}"/>
              </a:ext>
            </a:extLst>
          </p:cNvPr>
          <p:cNvSpPr txBox="1"/>
          <p:nvPr/>
        </p:nvSpPr>
        <p:spPr>
          <a:xfrm>
            <a:off x="5487964" y="1332576"/>
            <a:ext cx="167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solidFill>
                  <a:srgbClr val="C00000"/>
                </a:solidFill>
              </a:rPr>
              <a:t>問題点</a:t>
            </a:r>
          </a:p>
        </p:txBody>
      </p:sp>
    </p:spTree>
    <p:extLst>
      <p:ext uri="{BB962C8B-B14F-4D97-AF65-F5344CB8AC3E}">
        <p14:creationId xmlns:p14="http://schemas.microsoft.com/office/powerpoint/2010/main" val="147479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ユーザーストーリーマップ</a:t>
            </a:r>
            <a:br>
              <a:rPr lang="en-US" altLang="ja-JP" dirty="0"/>
            </a:br>
            <a:endParaRPr lang="en-US" altLang="ja-JP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FF0000"/>
                </a:solidFill>
                <a:latin typeface="+mj-ea"/>
                <a:ea typeface="+mj-ea"/>
              </a:rPr>
              <a:t>MVP : Minimum Viable Product </a:t>
            </a:r>
            <a:endParaRPr lang="ja-JP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4" name="矢印: 五方向 4">
            <a:extLst>
              <a:ext uri="{FF2B5EF4-FFF2-40B4-BE49-F238E27FC236}">
                <a16:creationId xmlns:a16="http://schemas.microsoft.com/office/drawing/2014/main" id="{B980303A-4A77-46C9-838A-FB2B9DDD89EF}"/>
              </a:ext>
            </a:extLst>
          </p:cNvPr>
          <p:cNvSpPr/>
          <p:nvPr/>
        </p:nvSpPr>
        <p:spPr>
          <a:xfrm>
            <a:off x="6824979" y="1825625"/>
            <a:ext cx="1767256" cy="572261"/>
          </a:xfrm>
          <a:prstGeom prst="homePlate">
            <a:avLst>
              <a:gd name="adj" fmla="val 24615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600" b="1" dirty="0">
                <a:latin typeface="+mj-ea"/>
                <a:ea typeface="+mj-ea"/>
              </a:rPr>
              <a:t>調理する</a:t>
            </a:r>
          </a:p>
        </p:txBody>
      </p:sp>
      <p:sp>
        <p:nvSpPr>
          <p:cNvPr id="5" name="矢印: 五方向 6">
            <a:extLst>
              <a:ext uri="{FF2B5EF4-FFF2-40B4-BE49-F238E27FC236}">
                <a16:creationId xmlns:a16="http://schemas.microsoft.com/office/drawing/2014/main" id="{A1C97A15-0281-4F2A-8F36-8A1B573A97D5}"/>
              </a:ext>
            </a:extLst>
          </p:cNvPr>
          <p:cNvSpPr/>
          <p:nvPr/>
        </p:nvSpPr>
        <p:spPr>
          <a:xfrm>
            <a:off x="5343476" y="1826832"/>
            <a:ext cx="1767256" cy="572261"/>
          </a:xfrm>
          <a:prstGeom prst="homePlate">
            <a:avLst>
              <a:gd name="adj" fmla="val 24615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600" b="1" dirty="0">
                <a:latin typeface="+mj-ea"/>
                <a:ea typeface="+mj-ea"/>
              </a:rPr>
              <a:t>家に帰る</a:t>
            </a:r>
          </a:p>
        </p:txBody>
      </p:sp>
      <p:sp>
        <p:nvSpPr>
          <p:cNvPr id="6" name="矢印: 五方向 7">
            <a:extLst>
              <a:ext uri="{FF2B5EF4-FFF2-40B4-BE49-F238E27FC236}">
                <a16:creationId xmlns:a16="http://schemas.microsoft.com/office/drawing/2014/main" id="{2949CD6B-1096-4D66-B82C-981C45A9D953}"/>
              </a:ext>
            </a:extLst>
          </p:cNvPr>
          <p:cNvSpPr/>
          <p:nvPr/>
        </p:nvSpPr>
        <p:spPr>
          <a:xfrm>
            <a:off x="3780693" y="1828039"/>
            <a:ext cx="1767256" cy="572261"/>
          </a:xfrm>
          <a:prstGeom prst="homePlate">
            <a:avLst>
              <a:gd name="adj" fmla="val 24615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b="1" dirty="0">
                <a:latin typeface="+mj-ea"/>
                <a:ea typeface="+mj-ea"/>
              </a:rPr>
              <a:t>買い物をする</a:t>
            </a:r>
          </a:p>
        </p:txBody>
      </p:sp>
      <p:sp>
        <p:nvSpPr>
          <p:cNvPr id="7" name="矢印: 五方向 9">
            <a:extLst>
              <a:ext uri="{FF2B5EF4-FFF2-40B4-BE49-F238E27FC236}">
                <a16:creationId xmlns:a16="http://schemas.microsoft.com/office/drawing/2014/main" id="{185BF09B-1134-4841-99AE-0A383B79BEAB}"/>
              </a:ext>
            </a:extLst>
          </p:cNvPr>
          <p:cNvSpPr/>
          <p:nvPr/>
        </p:nvSpPr>
        <p:spPr>
          <a:xfrm>
            <a:off x="2206868" y="1828039"/>
            <a:ext cx="1767256" cy="572261"/>
          </a:xfrm>
          <a:prstGeom prst="homePlate">
            <a:avLst>
              <a:gd name="adj" fmla="val 24615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b="1" dirty="0">
                <a:latin typeface="+mj-ea"/>
                <a:ea typeface="+mj-ea"/>
              </a:rPr>
              <a:t>買い物に行く</a:t>
            </a:r>
          </a:p>
        </p:txBody>
      </p:sp>
      <p:sp>
        <p:nvSpPr>
          <p:cNvPr id="8" name="矢印: 五方向 8">
            <a:extLst>
              <a:ext uri="{FF2B5EF4-FFF2-40B4-BE49-F238E27FC236}">
                <a16:creationId xmlns:a16="http://schemas.microsoft.com/office/drawing/2014/main" id="{030167F6-A810-42F9-BA7B-952E5D6D5A38}"/>
              </a:ext>
            </a:extLst>
          </p:cNvPr>
          <p:cNvSpPr/>
          <p:nvPr/>
        </p:nvSpPr>
        <p:spPr>
          <a:xfrm>
            <a:off x="628650" y="1825625"/>
            <a:ext cx="1767256" cy="572261"/>
          </a:xfrm>
          <a:prstGeom prst="homePlate">
            <a:avLst>
              <a:gd name="adj" fmla="val 24615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b="1" dirty="0">
                <a:latin typeface="+mj-ea"/>
                <a:ea typeface="+mj-ea"/>
              </a:rPr>
              <a:t>今日の夕飯を</a:t>
            </a:r>
            <a:endParaRPr kumimoji="1" lang="en-US" altLang="ja-JP" sz="1400" b="1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b="1" dirty="0">
                <a:latin typeface="+mj-ea"/>
                <a:ea typeface="+mj-ea"/>
              </a:rPr>
              <a:t>考える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492B463-9F74-4547-8BCF-85264C19BEAE}"/>
              </a:ext>
            </a:extLst>
          </p:cNvPr>
          <p:cNvSpPr/>
          <p:nvPr/>
        </p:nvSpPr>
        <p:spPr>
          <a:xfrm>
            <a:off x="2404692" y="2601885"/>
            <a:ext cx="1380394" cy="84406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スーパーに</a:t>
            </a:r>
            <a:endParaRPr kumimoji="1" lang="en-US" altLang="ja-JP" sz="1400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行く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9D1E479-30F1-4373-86B5-B0F7CB4E86CD}"/>
              </a:ext>
            </a:extLst>
          </p:cNvPr>
          <p:cNvSpPr/>
          <p:nvPr/>
        </p:nvSpPr>
        <p:spPr>
          <a:xfrm>
            <a:off x="826474" y="2601884"/>
            <a:ext cx="1380394" cy="84406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冷蔵庫に</a:t>
            </a:r>
            <a:endParaRPr kumimoji="1" lang="en-US" altLang="ja-JP" sz="1400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あるものを</a:t>
            </a:r>
            <a:endParaRPr kumimoji="1" lang="en-US" altLang="ja-JP" sz="1400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確認する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D6CE9F0-6B8E-4897-9B4F-CDC021F495C1}"/>
              </a:ext>
            </a:extLst>
          </p:cNvPr>
          <p:cNvSpPr/>
          <p:nvPr/>
        </p:nvSpPr>
        <p:spPr>
          <a:xfrm>
            <a:off x="2400299" y="4950568"/>
            <a:ext cx="1380394" cy="84406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子供と一緒に</a:t>
            </a:r>
            <a:endParaRPr kumimoji="1" lang="en-US" altLang="ja-JP" sz="1400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行く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170B1B9-5B5B-4741-A984-008196F7C203}"/>
              </a:ext>
            </a:extLst>
          </p:cNvPr>
          <p:cNvSpPr/>
          <p:nvPr/>
        </p:nvSpPr>
        <p:spPr>
          <a:xfrm>
            <a:off x="826474" y="4950568"/>
            <a:ext cx="1380394" cy="84406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クックパッドを見る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AC5D966-2314-435C-9F72-A84167ED6DC0}"/>
              </a:ext>
            </a:extLst>
          </p:cNvPr>
          <p:cNvSpPr/>
          <p:nvPr/>
        </p:nvSpPr>
        <p:spPr>
          <a:xfrm>
            <a:off x="3978517" y="2601883"/>
            <a:ext cx="1380394" cy="844061"/>
          </a:xfrm>
          <a:prstGeom prst="rect">
            <a:avLst/>
          </a:prstGeom>
          <a:solidFill>
            <a:srgbClr val="C00000">
              <a:alpha val="9000"/>
            </a:srgbClr>
          </a:solidFill>
          <a:ln w="38100" cmpd="dbl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b="1" dirty="0">
                <a:latin typeface="+mj-ea"/>
                <a:ea typeface="+mj-ea"/>
              </a:rPr>
              <a:t>冷蔵庫の中身を思い出し、不足分を確認する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FA7D8EC-401A-42AD-A2EC-3B4F34896BC6}"/>
              </a:ext>
            </a:extLst>
          </p:cNvPr>
          <p:cNvSpPr/>
          <p:nvPr/>
        </p:nvSpPr>
        <p:spPr>
          <a:xfrm>
            <a:off x="3978517" y="3737901"/>
            <a:ext cx="1380394" cy="844061"/>
          </a:xfrm>
          <a:prstGeom prst="rect">
            <a:avLst/>
          </a:prstGeom>
          <a:solidFill>
            <a:srgbClr val="C00000">
              <a:alpha val="9000"/>
            </a:srgbClr>
          </a:solidFill>
          <a:ln w="38100" cmpd="dbl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b="1" dirty="0">
                <a:latin typeface="+mj-ea"/>
                <a:ea typeface="+mj-ea"/>
              </a:rPr>
              <a:t>冷蔵庫の中身を調べる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7F1F3F7-41C6-4E4B-BED4-26C8A7D9F3FC}"/>
              </a:ext>
            </a:extLst>
          </p:cNvPr>
          <p:cNvSpPr/>
          <p:nvPr/>
        </p:nvSpPr>
        <p:spPr>
          <a:xfrm>
            <a:off x="5552342" y="2601882"/>
            <a:ext cx="1380394" cy="84406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冷蔵庫に</a:t>
            </a:r>
            <a:endParaRPr kumimoji="1" lang="en-US" altLang="ja-JP" sz="1400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入れる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3610B71-D257-4E43-AF94-B34563D9E1C1}"/>
              </a:ext>
            </a:extLst>
          </p:cNvPr>
          <p:cNvSpPr/>
          <p:nvPr/>
        </p:nvSpPr>
        <p:spPr>
          <a:xfrm>
            <a:off x="7126167" y="2601882"/>
            <a:ext cx="1380394" cy="84406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冷蔵庫から</a:t>
            </a:r>
            <a:endParaRPr kumimoji="1" lang="en-US" altLang="ja-JP" sz="1400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出す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50FD0F7-C893-4DB5-AD18-0487C4744C5B}"/>
              </a:ext>
            </a:extLst>
          </p:cNvPr>
          <p:cNvSpPr/>
          <p:nvPr/>
        </p:nvSpPr>
        <p:spPr>
          <a:xfrm>
            <a:off x="5552342" y="4950568"/>
            <a:ext cx="1380394" cy="84406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忘れたものを</a:t>
            </a:r>
            <a:endParaRPr kumimoji="1" lang="en-US" altLang="ja-JP" sz="1400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買い足しに行く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3DF1971-96A9-4A54-B262-8F4E33100AE0}"/>
              </a:ext>
            </a:extLst>
          </p:cNvPr>
          <p:cNvSpPr/>
          <p:nvPr/>
        </p:nvSpPr>
        <p:spPr>
          <a:xfrm>
            <a:off x="7115125" y="4950568"/>
            <a:ext cx="1380394" cy="84406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不足材料を買い足しに行く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E830545-8D6B-46D9-AC88-39F7660F52A7}"/>
              </a:ext>
            </a:extLst>
          </p:cNvPr>
          <p:cNvSpPr/>
          <p:nvPr/>
        </p:nvSpPr>
        <p:spPr>
          <a:xfrm>
            <a:off x="3974124" y="4950568"/>
            <a:ext cx="1380394" cy="84406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売り場を</a:t>
            </a:r>
            <a:endParaRPr kumimoji="1" lang="en-US" altLang="ja-JP" sz="1400" dirty="0">
              <a:latin typeface="+mj-ea"/>
              <a:ea typeface="+mj-ea"/>
            </a:endParaRPr>
          </a:p>
          <a:p>
            <a:pPr algn="ctr"/>
            <a:r>
              <a:rPr kumimoji="1" lang="ja-JP" altLang="en-US" sz="1400" dirty="0">
                <a:latin typeface="+mj-ea"/>
                <a:ea typeface="+mj-ea"/>
              </a:rPr>
              <a:t>確認する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7B79B10-EE24-4B57-864C-301CE3545C55}"/>
              </a:ext>
            </a:extLst>
          </p:cNvPr>
          <p:cNvCxnSpPr/>
          <p:nvPr/>
        </p:nvCxnSpPr>
        <p:spPr>
          <a:xfrm>
            <a:off x="590207" y="4748986"/>
            <a:ext cx="796358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552342" y="3850610"/>
            <a:ext cx="25907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en-US" altLang="ja-JP" sz="1600" b="1" dirty="0">
                <a:solidFill>
                  <a:srgbClr val="FF0000"/>
                </a:solidFill>
                <a:latin typeface="+mj-ea"/>
                <a:ea typeface="+mj-ea"/>
              </a:rPr>
              <a:t>MVP</a:t>
            </a:r>
          </a:p>
          <a:p>
            <a:pPr lvl="0"/>
            <a:r>
              <a:rPr kumimoji="1" lang="en-US" altLang="ja-JP" sz="1600" b="1" dirty="0">
                <a:solidFill>
                  <a:srgbClr val="FF0000"/>
                </a:solidFill>
                <a:latin typeface="+mj-ea"/>
                <a:ea typeface="+mj-ea"/>
              </a:rPr>
              <a:t> : Minimum Viable Product </a:t>
            </a:r>
            <a:endParaRPr kumimoji="1" lang="ja-JP" altLang="en-US" sz="16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628651" y="1314228"/>
            <a:ext cx="3250014" cy="338554"/>
          </a:xfrm>
          <a:prstGeom prst="rect">
            <a:avLst/>
          </a:prstGeom>
          <a:solidFill>
            <a:srgbClr val="C00000">
              <a:alpha val="66000"/>
            </a:srgbClr>
          </a:solidFill>
        </p:spPr>
        <p:txBody>
          <a:bodyPr wrap="square">
            <a:spAutoFit/>
          </a:bodyPr>
          <a:lstStyle/>
          <a:p>
            <a:pPr lvl="0"/>
            <a:r>
              <a:rPr kumimoji="1" lang="ja-JP" altLang="en-US" sz="1600" b="1" dirty="0">
                <a:solidFill>
                  <a:schemeClr val="bg1"/>
                </a:solidFill>
                <a:latin typeface="+mj-ea"/>
                <a:ea typeface="+mj-ea"/>
              </a:rPr>
              <a:t>冷蔵庫の中身を遠隔から確認する</a:t>
            </a:r>
          </a:p>
        </p:txBody>
      </p:sp>
    </p:spTree>
    <p:extLst>
      <p:ext uri="{BB962C8B-B14F-4D97-AF65-F5344CB8AC3E}">
        <p14:creationId xmlns:p14="http://schemas.microsoft.com/office/powerpoint/2010/main" val="62876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dirty="0"/>
              <a:t>関連製品と優位性</a:t>
            </a:r>
            <a:br>
              <a:rPr lang="en-US" altLang="ja-JP" dirty="0"/>
            </a:br>
            <a:endParaRPr lang="ja-JP" alt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EA615B-40DB-2149-AAFE-CA7B12DB3699}"/>
              </a:ext>
            </a:extLst>
          </p:cNvPr>
          <p:cNvCxnSpPr>
            <a:cxnSpLocks/>
          </p:cNvCxnSpPr>
          <p:nvPr/>
        </p:nvCxnSpPr>
        <p:spPr>
          <a:xfrm>
            <a:off x="721895" y="3835400"/>
            <a:ext cx="7700209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EBF6D4-C11A-1B49-86EF-BD381D82E82F}"/>
              </a:ext>
            </a:extLst>
          </p:cNvPr>
          <p:cNvCxnSpPr>
            <a:cxnSpLocks/>
          </p:cNvCxnSpPr>
          <p:nvPr/>
        </p:nvCxnSpPr>
        <p:spPr>
          <a:xfrm>
            <a:off x="4356100" y="1962150"/>
            <a:ext cx="0" cy="405765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F05A19C-A29C-C74D-94E3-131A8BB8BD9D}"/>
              </a:ext>
            </a:extLst>
          </p:cNvPr>
          <p:cNvSpPr txBox="1"/>
          <p:nvPr/>
        </p:nvSpPr>
        <p:spPr>
          <a:xfrm>
            <a:off x="8238730" y="3873223"/>
            <a:ext cx="90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Rich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3F12C5-F128-EE47-9C69-4DC0A77A3142}"/>
              </a:ext>
            </a:extLst>
          </p:cNvPr>
          <p:cNvSpPr txBox="1"/>
          <p:nvPr/>
        </p:nvSpPr>
        <p:spPr>
          <a:xfrm>
            <a:off x="144267" y="3806309"/>
            <a:ext cx="90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Poor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8E169E-047F-F142-B7C4-DC34FEEFAFDD}"/>
              </a:ext>
            </a:extLst>
          </p:cNvPr>
          <p:cNvSpPr txBox="1"/>
          <p:nvPr/>
        </p:nvSpPr>
        <p:spPr>
          <a:xfrm>
            <a:off x="4571999" y="1719780"/>
            <a:ext cx="1765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冷蔵庫の買換意向あり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05861D-5FD4-7647-8ECD-1F9FC71DA8C3}"/>
              </a:ext>
            </a:extLst>
          </p:cNvPr>
          <p:cNvSpPr txBox="1"/>
          <p:nvPr/>
        </p:nvSpPr>
        <p:spPr>
          <a:xfrm>
            <a:off x="4650205" y="5795446"/>
            <a:ext cx="1267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意向なし</a:t>
            </a:r>
            <a:endParaRPr 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69D89A5-D734-5A40-BF15-A280C53B76F3}"/>
              </a:ext>
            </a:extLst>
          </p:cNvPr>
          <p:cNvSpPr/>
          <p:nvPr/>
        </p:nvSpPr>
        <p:spPr>
          <a:xfrm>
            <a:off x="6795119" y="1966191"/>
            <a:ext cx="1512747" cy="932584"/>
          </a:xfrm>
          <a:prstGeom prst="roundRect">
            <a:avLst/>
          </a:prstGeom>
          <a:solidFill>
            <a:srgbClr val="C00000">
              <a:alpha val="43000"/>
            </a:srgbClr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LG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ThinQ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633D4AD-F7B3-BF47-9FF3-9A957738159B}"/>
              </a:ext>
            </a:extLst>
          </p:cNvPr>
          <p:cNvSpPr/>
          <p:nvPr/>
        </p:nvSpPr>
        <p:spPr>
          <a:xfrm>
            <a:off x="5796878" y="2737994"/>
            <a:ext cx="1512747" cy="932584"/>
          </a:xfrm>
          <a:prstGeom prst="roundRect">
            <a:avLst/>
          </a:prstGeom>
          <a:solidFill>
            <a:srgbClr val="C00000">
              <a:alpha val="43000"/>
            </a:srgbClr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Toshiba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VEGETA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8A144A8-DA04-1D4B-9F1E-F68724FB98E2}"/>
              </a:ext>
            </a:extLst>
          </p:cNvPr>
          <p:cNvSpPr/>
          <p:nvPr/>
        </p:nvSpPr>
        <p:spPr>
          <a:xfrm>
            <a:off x="6447151" y="4102566"/>
            <a:ext cx="1512747" cy="932584"/>
          </a:xfrm>
          <a:prstGeom prst="roundRect">
            <a:avLst/>
          </a:prstGeom>
          <a:solidFill>
            <a:srgbClr val="C00000">
              <a:alpha val="43000"/>
            </a:srgbClr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Shiftall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DrinkShift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D0AA48C-56AE-6645-9598-1CD5A9B82400}"/>
              </a:ext>
            </a:extLst>
          </p:cNvPr>
          <p:cNvSpPr/>
          <p:nvPr/>
        </p:nvSpPr>
        <p:spPr>
          <a:xfrm>
            <a:off x="1041455" y="4862862"/>
            <a:ext cx="1512747" cy="93258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Our Smart Refrigerator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386D08-CCF4-4C41-B531-ACBF834C2E6F}"/>
              </a:ext>
            </a:extLst>
          </p:cNvPr>
          <p:cNvSpPr/>
          <p:nvPr/>
        </p:nvSpPr>
        <p:spPr>
          <a:xfrm>
            <a:off x="812800" y="3893344"/>
            <a:ext cx="3450553" cy="2086768"/>
          </a:xfrm>
          <a:prstGeom prst="roundRect">
            <a:avLst>
              <a:gd name="adj" fmla="val 11659"/>
            </a:avLst>
          </a:prstGeom>
          <a:noFill/>
          <a:ln w="349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90BF90-5397-624F-94A2-993D14D53D04}"/>
              </a:ext>
            </a:extLst>
          </p:cNvPr>
          <p:cNvSpPr txBox="1"/>
          <p:nvPr/>
        </p:nvSpPr>
        <p:spPr>
          <a:xfrm>
            <a:off x="1768445" y="4175641"/>
            <a:ext cx="214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rgbClr val="C00000"/>
                </a:solidFill>
              </a:rPr>
              <a:t>望ましい領域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5" name="直線矢印コネクタ 4"/>
          <p:cNvCxnSpPr>
            <a:stCxn id="40" idx="1"/>
          </p:cNvCxnSpPr>
          <p:nvPr/>
        </p:nvCxnSpPr>
        <p:spPr>
          <a:xfrm flipH="1">
            <a:off x="3759200" y="2432483"/>
            <a:ext cx="3035919" cy="174315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41" idx="1"/>
          </p:cNvCxnSpPr>
          <p:nvPr/>
        </p:nvCxnSpPr>
        <p:spPr>
          <a:xfrm flipH="1">
            <a:off x="3911601" y="3204286"/>
            <a:ext cx="1885277" cy="10382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stCxn id="42" idx="1"/>
          </p:cNvCxnSpPr>
          <p:nvPr/>
        </p:nvCxnSpPr>
        <p:spPr>
          <a:xfrm flipH="1" flipV="1">
            <a:off x="3911601" y="4544973"/>
            <a:ext cx="2535550" cy="238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縦巻き 13"/>
          <p:cNvSpPr/>
          <p:nvPr/>
        </p:nvSpPr>
        <p:spPr>
          <a:xfrm>
            <a:off x="1049537" y="1962150"/>
            <a:ext cx="3017638" cy="1538288"/>
          </a:xfrm>
          <a:prstGeom prst="verticalScroll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b="1" dirty="0">
                <a:solidFill>
                  <a:schemeClr val="tx1"/>
                </a:solidFill>
              </a:rPr>
              <a:t>既存製品の問題点</a:t>
            </a:r>
            <a:endParaRPr kumimoji="1" lang="en-US" altLang="ja-JP" sz="1200" b="1" dirty="0">
              <a:solidFill>
                <a:schemeClr val="tx1"/>
              </a:solidFill>
            </a:endParaRPr>
          </a:p>
          <a:p>
            <a:endParaRPr kumimoji="1" lang="en-US" altLang="ja-JP" sz="800" b="1" dirty="0">
              <a:solidFill>
                <a:schemeClr val="tx1"/>
              </a:solidFill>
            </a:endParaRPr>
          </a:p>
          <a:p>
            <a:r>
              <a:rPr kumimoji="1" lang="ja-JP" altLang="en-US" sz="1200" dirty="0">
                <a:solidFill>
                  <a:schemeClr val="tx1"/>
                </a:solidFill>
              </a:rPr>
              <a:t>・特定の冷蔵庫でしか</a:t>
            </a:r>
            <a:r>
              <a:rPr kumimoji="1" lang="en-US" altLang="ja-JP" sz="1200" dirty="0">
                <a:solidFill>
                  <a:schemeClr val="tx1"/>
                </a:solidFill>
              </a:rPr>
              <a:t>Camera</a:t>
            </a:r>
            <a:r>
              <a:rPr kumimoji="1" lang="ja-JP" altLang="en-US" sz="1200" dirty="0">
                <a:solidFill>
                  <a:schemeClr val="tx1"/>
                </a:solidFill>
              </a:rPr>
              <a:t>が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ja-JP" altLang="en-US" sz="1200" dirty="0">
                <a:solidFill>
                  <a:schemeClr val="tx1"/>
                </a:solidFill>
              </a:rPr>
              <a:t>　使用できない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ja-JP" altLang="en-US" sz="1200" dirty="0">
                <a:solidFill>
                  <a:schemeClr val="tx1"/>
                </a:solidFill>
              </a:rPr>
              <a:t>・</a:t>
            </a:r>
            <a:r>
              <a:rPr kumimoji="1" lang="en-US" altLang="ja-JP" sz="1200" dirty="0">
                <a:solidFill>
                  <a:schemeClr val="tx1"/>
                </a:solidFill>
              </a:rPr>
              <a:t>Camera</a:t>
            </a:r>
            <a:r>
              <a:rPr kumimoji="1" lang="ja-JP" altLang="en-US" sz="1200" dirty="0">
                <a:solidFill>
                  <a:schemeClr val="tx1"/>
                </a:solidFill>
              </a:rPr>
              <a:t>が埋め込まれている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     etc.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13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8" grpId="0" animBg="1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36003-E91A-C34D-8D48-F50A9C9C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ビジネスモデル</a:t>
            </a:r>
            <a:br>
              <a:rPr lang="en-US" altLang="ja-JP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F8000-E2C0-AF48-B471-BA21B665C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　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1B652C2-7A43-2345-AEC7-05CEB9F444CB}"/>
              </a:ext>
            </a:extLst>
          </p:cNvPr>
          <p:cNvSpPr/>
          <p:nvPr/>
        </p:nvSpPr>
        <p:spPr>
          <a:xfrm>
            <a:off x="3990975" y="1354137"/>
            <a:ext cx="1162050" cy="1147763"/>
          </a:xfrm>
          <a:prstGeom prst="ellipse">
            <a:avLst/>
          </a:prstGeom>
          <a:noFill/>
          <a:ln w="44450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>
                <a:solidFill>
                  <a:srgbClr val="C00000"/>
                </a:solidFill>
              </a:rPr>
              <a:t>自社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1CBFEE-C6D0-D544-9D37-7580B83A4E3E}"/>
              </a:ext>
            </a:extLst>
          </p:cNvPr>
          <p:cNvSpPr/>
          <p:nvPr/>
        </p:nvSpPr>
        <p:spPr>
          <a:xfrm>
            <a:off x="654050" y="5029200"/>
            <a:ext cx="1162050" cy="1147763"/>
          </a:xfrm>
          <a:prstGeom prst="ellipse">
            <a:avLst/>
          </a:prstGeom>
          <a:noFill/>
          <a:ln w="44450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>
                <a:solidFill>
                  <a:srgbClr val="C00000"/>
                </a:solidFill>
              </a:rPr>
              <a:t>お店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78FBC8-EB1C-3C4C-A2D0-174043F5C123}"/>
              </a:ext>
            </a:extLst>
          </p:cNvPr>
          <p:cNvSpPr/>
          <p:nvPr/>
        </p:nvSpPr>
        <p:spPr>
          <a:xfrm>
            <a:off x="7353300" y="5029200"/>
            <a:ext cx="1162050" cy="1147763"/>
          </a:xfrm>
          <a:prstGeom prst="ellipse">
            <a:avLst/>
          </a:prstGeom>
          <a:noFill/>
          <a:ln w="44450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User</a:t>
            </a:r>
          </a:p>
        </p:txBody>
      </p:sp>
      <p:cxnSp>
        <p:nvCxnSpPr>
          <p:cNvPr id="7" name="直線矢印コネクタ 5">
            <a:extLst>
              <a:ext uri="{FF2B5EF4-FFF2-40B4-BE49-F238E27FC236}">
                <a16:creationId xmlns:a16="http://schemas.microsoft.com/office/drawing/2014/main" id="{A7DC0828-28C6-6E4D-A5B4-D98FBA31A4D5}"/>
              </a:ext>
            </a:extLst>
          </p:cNvPr>
          <p:cNvCxnSpPr>
            <a:cxnSpLocks/>
          </p:cNvCxnSpPr>
          <p:nvPr/>
        </p:nvCxnSpPr>
        <p:spPr>
          <a:xfrm flipH="1">
            <a:off x="2147792" y="5394599"/>
            <a:ext cx="4913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矢印コネクタ 5">
            <a:extLst>
              <a:ext uri="{FF2B5EF4-FFF2-40B4-BE49-F238E27FC236}">
                <a16:creationId xmlns:a16="http://schemas.microsoft.com/office/drawing/2014/main" id="{25F20F77-B832-2C4D-A557-57F2C16D0D29}"/>
              </a:ext>
            </a:extLst>
          </p:cNvPr>
          <p:cNvCxnSpPr>
            <a:cxnSpLocks/>
          </p:cNvCxnSpPr>
          <p:nvPr/>
        </p:nvCxnSpPr>
        <p:spPr>
          <a:xfrm flipV="1">
            <a:off x="2147792" y="5603081"/>
            <a:ext cx="4913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5">
            <a:extLst>
              <a:ext uri="{FF2B5EF4-FFF2-40B4-BE49-F238E27FC236}">
                <a16:creationId xmlns:a16="http://schemas.microsoft.com/office/drawing/2014/main" id="{930C2F7E-F96F-874F-9AD3-99B4B585338A}"/>
              </a:ext>
            </a:extLst>
          </p:cNvPr>
          <p:cNvCxnSpPr>
            <a:cxnSpLocks/>
          </p:cNvCxnSpPr>
          <p:nvPr/>
        </p:nvCxnSpPr>
        <p:spPr>
          <a:xfrm flipH="1" flipV="1">
            <a:off x="5257802" y="2654300"/>
            <a:ext cx="2250330" cy="22069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5">
            <a:extLst>
              <a:ext uri="{FF2B5EF4-FFF2-40B4-BE49-F238E27FC236}">
                <a16:creationId xmlns:a16="http://schemas.microsoft.com/office/drawing/2014/main" id="{677633AE-EBFA-8248-81EB-026A3786E7E5}"/>
              </a:ext>
            </a:extLst>
          </p:cNvPr>
          <p:cNvCxnSpPr>
            <a:cxnSpLocks/>
          </p:cNvCxnSpPr>
          <p:nvPr/>
        </p:nvCxnSpPr>
        <p:spPr>
          <a:xfrm>
            <a:off x="5397502" y="2501900"/>
            <a:ext cx="2317004" cy="22109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5">
            <a:extLst>
              <a:ext uri="{FF2B5EF4-FFF2-40B4-BE49-F238E27FC236}">
                <a16:creationId xmlns:a16="http://schemas.microsoft.com/office/drawing/2014/main" id="{B9A4616C-99B6-814C-8A3C-9F4069869298}"/>
              </a:ext>
            </a:extLst>
          </p:cNvPr>
          <p:cNvCxnSpPr>
            <a:cxnSpLocks/>
          </p:cNvCxnSpPr>
          <p:nvPr/>
        </p:nvCxnSpPr>
        <p:spPr>
          <a:xfrm flipV="1">
            <a:off x="1620839" y="2519364"/>
            <a:ext cx="2047874" cy="2358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6D16AFD-AB64-8C43-8F6C-9CBE1770B788}"/>
              </a:ext>
            </a:extLst>
          </p:cNvPr>
          <p:cNvSpPr txBox="1"/>
          <p:nvPr/>
        </p:nvSpPr>
        <p:spPr>
          <a:xfrm>
            <a:off x="7305977" y="2928448"/>
            <a:ext cx="1831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C00000"/>
                </a:solidFill>
              </a:rPr>
              <a:t>Product</a:t>
            </a:r>
            <a:r>
              <a:rPr lang="ja-JP" altLang="en-US" sz="1200" dirty="0">
                <a:solidFill>
                  <a:srgbClr val="C00000"/>
                </a:solidFill>
              </a:rPr>
              <a:t> </a:t>
            </a:r>
            <a:r>
              <a:rPr lang="en-US" altLang="ja-JP" sz="1200" dirty="0">
                <a:solidFill>
                  <a:srgbClr val="C00000"/>
                </a:solidFill>
              </a:rPr>
              <a:t>&amp;</a:t>
            </a:r>
            <a:r>
              <a:rPr lang="ja-JP" altLang="en-US" sz="1200" dirty="0">
                <a:solidFill>
                  <a:srgbClr val="C00000"/>
                </a:solidFill>
              </a:rPr>
              <a:t> </a:t>
            </a:r>
            <a:r>
              <a:rPr lang="en-US" altLang="ja-JP" sz="1200" dirty="0">
                <a:solidFill>
                  <a:srgbClr val="C00000"/>
                </a:solidFill>
              </a:rPr>
              <a:t>Service</a:t>
            </a:r>
            <a:r>
              <a:rPr lang="ja-JP" altLang="en-US" sz="1200" dirty="0">
                <a:solidFill>
                  <a:srgbClr val="C00000"/>
                </a:solidFill>
              </a:rPr>
              <a:t>の提供</a:t>
            </a:r>
            <a:endParaRPr lang="en-US" altLang="ja-JP" sz="1200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78965A-B070-2940-B8E1-D05613DE94A2}"/>
              </a:ext>
            </a:extLst>
          </p:cNvPr>
          <p:cNvSpPr txBox="1"/>
          <p:nvPr/>
        </p:nvSpPr>
        <p:spPr>
          <a:xfrm>
            <a:off x="1015256" y="2546547"/>
            <a:ext cx="1534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広告費の支払い</a:t>
            </a:r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5D1286-6921-0043-9C22-2A8186F43700}"/>
              </a:ext>
            </a:extLst>
          </p:cNvPr>
          <p:cNvSpPr txBox="1"/>
          <p:nvPr/>
        </p:nvSpPr>
        <p:spPr>
          <a:xfrm>
            <a:off x="3283585" y="3757750"/>
            <a:ext cx="1523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匿名化された</a:t>
            </a:r>
            <a:endParaRPr lang="en-US" altLang="ja-JP" sz="1200" dirty="0"/>
          </a:p>
          <a:p>
            <a:r>
              <a:rPr lang="en-US" altLang="ja-JP" sz="1200" dirty="0"/>
              <a:t>User</a:t>
            </a:r>
            <a:r>
              <a:rPr lang="ja-JP" altLang="en-US" sz="1200" dirty="0"/>
              <a:t>情報の提供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6B9B82-597A-B841-BFE0-F1E28000B531}"/>
              </a:ext>
            </a:extLst>
          </p:cNvPr>
          <p:cNvSpPr txBox="1"/>
          <p:nvPr/>
        </p:nvSpPr>
        <p:spPr>
          <a:xfrm>
            <a:off x="3165105" y="6216126"/>
            <a:ext cx="3390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冷蔵庫にない食材の割引提供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1C20C6-B0E0-0D4F-BB32-A195A0FBA237}"/>
              </a:ext>
            </a:extLst>
          </p:cNvPr>
          <p:cNvSpPr txBox="1"/>
          <p:nvPr/>
        </p:nvSpPr>
        <p:spPr>
          <a:xfrm>
            <a:off x="5535859" y="3770461"/>
            <a:ext cx="1614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C00000"/>
                </a:solidFill>
              </a:rPr>
              <a:t>Subscription</a:t>
            </a:r>
          </a:p>
          <a:p>
            <a:r>
              <a:rPr lang="ja-JP" altLang="en-US" sz="1200" dirty="0">
                <a:solidFill>
                  <a:srgbClr val="C00000"/>
                </a:solidFill>
              </a:rPr>
              <a:t>支払い</a:t>
            </a:r>
            <a:endParaRPr lang="en-US" altLang="ja-JP" sz="1200" dirty="0">
              <a:solidFill>
                <a:srgbClr val="C00000"/>
              </a:solidFill>
            </a:endParaRPr>
          </a:p>
        </p:txBody>
      </p:sp>
      <p:pic>
        <p:nvPicPr>
          <p:cNvPr id="2050" name="Picture 2" descr="http://simpleicon.com/wp-content/uploads/coin-money-3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915" y="3844903"/>
            <a:ext cx="321152" cy="32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oney icon fre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892" y="6158274"/>
            <a:ext cx="435717" cy="37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simpleicon.com/wp-content/uploads/coin-money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14" y="2560732"/>
            <a:ext cx="321152" cy="32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nformation icon f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078" y="3836298"/>
            <a:ext cx="272806" cy="27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 result for information icon f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71" y="5778486"/>
            <a:ext cx="272806" cy="27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hone icon free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56" y="2737776"/>
            <a:ext cx="574159" cy="57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5">
            <a:extLst>
              <a:ext uri="{FF2B5EF4-FFF2-40B4-BE49-F238E27FC236}">
                <a16:creationId xmlns:a16="http://schemas.microsoft.com/office/drawing/2014/main" id="{A7DC0828-28C6-6E4D-A5B4-D98FBA31A4D5}"/>
              </a:ext>
            </a:extLst>
          </p:cNvPr>
          <p:cNvCxnSpPr>
            <a:cxnSpLocks/>
          </p:cNvCxnSpPr>
          <p:nvPr/>
        </p:nvCxnSpPr>
        <p:spPr>
          <a:xfrm flipH="1">
            <a:off x="1816100" y="2654300"/>
            <a:ext cx="2022370" cy="2374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9">
            <a:extLst>
              <a:ext uri="{FF2B5EF4-FFF2-40B4-BE49-F238E27FC236}">
                <a16:creationId xmlns:a16="http://schemas.microsoft.com/office/drawing/2014/main" id="{BA6B9B82-597A-B841-BFE0-F1E28000B531}"/>
              </a:ext>
            </a:extLst>
          </p:cNvPr>
          <p:cNvSpPr txBox="1"/>
          <p:nvPr/>
        </p:nvSpPr>
        <p:spPr>
          <a:xfrm>
            <a:off x="4125208" y="5009641"/>
            <a:ext cx="1530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食品の購入</a:t>
            </a:r>
            <a:endParaRPr lang="en-US" altLang="ja-JP" sz="1200" dirty="0"/>
          </a:p>
        </p:txBody>
      </p:sp>
      <p:pic>
        <p:nvPicPr>
          <p:cNvPr id="27" name="Picture 2" descr="Image result for åµ ã¤ã©ã¹ãããã¬ã¤ãããªã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632" y="4984658"/>
            <a:ext cx="436838" cy="31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simpleicon.com/wp-content/uploads/coin-money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74" y="3066948"/>
            <a:ext cx="321152" cy="32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27">
            <a:extLst>
              <a:ext uri="{FF2B5EF4-FFF2-40B4-BE49-F238E27FC236}">
                <a16:creationId xmlns:a16="http://schemas.microsoft.com/office/drawing/2014/main" id="{F378965A-B070-2940-B8E1-D05613DE94A2}"/>
              </a:ext>
            </a:extLst>
          </p:cNvPr>
          <p:cNvSpPr txBox="1"/>
          <p:nvPr/>
        </p:nvSpPr>
        <p:spPr>
          <a:xfrm>
            <a:off x="1019539" y="3024856"/>
            <a:ext cx="1795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Platform</a:t>
            </a:r>
            <a:r>
              <a:rPr lang="ja-JP" altLang="en-US" sz="1200" dirty="0"/>
              <a:t>利用料の支払い</a:t>
            </a:r>
            <a:endParaRPr lang="en-US" sz="1200" dirty="0"/>
          </a:p>
        </p:txBody>
      </p:sp>
      <p:sp>
        <p:nvSpPr>
          <p:cNvPr id="36" name="TextBox 29">
            <a:extLst>
              <a:ext uri="{FF2B5EF4-FFF2-40B4-BE49-F238E27FC236}">
                <a16:creationId xmlns:a16="http://schemas.microsoft.com/office/drawing/2014/main" id="{BA6B9B82-597A-B841-BFE0-F1E28000B531}"/>
              </a:ext>
            </a:extLst>
          </p:cNvPr>
          <p:cNvSpPr txBox="1"/>
          <p:nvPr/>
        </p:nvSpPr>
        <p:spPr>
          <a:xfrm>
            <a:off x="3197390" y="5784912"/>
            <a:ext cx="3390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食品広告の配信</a:t>
            </a:r>
            <a:endParaRPr lang="en-US" altLang="ja-JP" sz="1200" dirty="0"/>
          </a:p>
        </p:txBody>
      </p:sp>
      <p:sp>
        <p:nvSpPr>
          <p:cNvPr id="37" name="TextBox 28">
            <a:extLst>
              <a:ext uri="{FF2B5EF4-FFF2-40B4-BE49-F238E27FC236}">
                <a16:creationId xmlns:a16="http://schemas.microsoft.com/office/drawing/2014/main" id="{9F5D1286-6921-0043-9C22-2A8186F43700}"/>
              </a:ext>
            </a:extLst>
          </p:cNvPr>
          <p:cNvSpPr txBox="1"/>
          <p:nvPr/>
        </p:nvSpPr>
        <p:spPr>
          <a:xfrm>
            <a:off x="5553781" y="4425643"/>
            <a:ext cx="1321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User</a:t>
            </a:r>
            <a:r>
              <a:rPr lang="ja-JP" altLang="en-US" sz="1200" dirty="0"/>
              <a:t>情報の提供</a:t>
            </a:r>
            <a:endParaRPr lang="en-US" altLang="ja-JP" sz="1200" dirty="0"/>
          </a:p>
        </p:txBody>
      </p:sp>
      <p:pic>
        <p:nvPicPr>
          <p:cNvPr id="38" name="Picture 6" descr="Image result for information icon f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266" y="4399836"/>
            <a:ext cx="272806" cy="27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376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リーンキャンバスモデル</a:t>
            </a:r>
            <a:br>
              <a:rPr lang="en-US" altLang="ja-JP" dirty="0"/>
            </a:br>
            <a:endParaRPr lang="en-US" altLang="ja-JP" dirty="0"/>
          </a:p>
        </p:txBody>
      </p:sp>
      <p:sp>
        <p:nvSpPr>
          <p:cNvPr id="4" name="Rounded Rectangle 17"/>
          <p:cNvSpPr/>
          <p:nvPr/>
        </p:nvSpPr>
        <p:spPr>
          <a:xfrm>
            <a:off x="173959" y="4702629"/>
            <a:ext cx="4398041" cy="120580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Cost Structure</a:t>
            </a:r>
          </a:p>
          <a:p>
            <a:endParaRPr lang="en-US" sz="800" b="1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・専用端末の開発・製造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Cost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・端末が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User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の手に届くまでの流通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Cost</a:t>
            </a: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・通信費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/Cloud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上の各種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Resource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の使用料</a:t>
            </a:r>
            <a:endParaRPr lang="en-US" altLang="ja-JP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18"/>
          <p:cNvSpPr/>
          <p:nvPr/>
        </p:nvSpPr>
        <p:spPr>
          <a:xfrm>
            <a:off x="4572000" y="4702630"/>
            <a:ext cx="4398041" cy="12058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Revenue Streams</a:t>
            </a:r>
          </a:p>
          <a:p>
            <a:endParaRPr lang="en-US" sz="800" b="1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Subscription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型の端末提供</a:t>
            </a:r>
            <a:endParaRPr lang="en-US" altLang="ja-JP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・冷蔵庫の中身に応じた、食料品等の広告費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3"/>
          <p:cNvSpPr/>
          <p:nvPr/>
        </p:nvSpPr>
        <p:spPr>
          <a:xfrm>
            <a:off x="173958" y="1306258"/>
            <a:ext cx="1764792" cy="339636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Problem</a:t>
            </a:r>
          </a:p>
          <a:p>
            <a:endParaRPr lang="en-US" sz="800" b="1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・外出先（主として食料品の買い物中）で冷蔵庫の中身が正確に把握できずに、廃棄食料が発生する</a:t>
            </a:r>
            <a:endParaRPr lang="en-US" altLang="ja-JP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・口にしたものを都度記録していないことから、食事面での生活改善ができない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11"/>
          <p:cNvSpPr/>
          <p:nvPr/>
        </p:nvSpPr>
        <p:spPr>
          <a:xfrm>
            <a:off x="1938750" y="1306257"/>
            <a:ext cx="1764792" cy="174466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Solution</a:t>
            </a:r>
          </a:p>
          <a:p>
            <a:endParaRPr lang="en-US" sz="800" b="1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・専用冷蔵庫として、提供するのではなく、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camera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部分を端末として切り出し、購入しやすくした点</a:t>
            </a:r>
            <a:endParaRPr lang="en-US" altLang="ja-JP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12"/>
          <p:cNvSpPr/>
          <p:nvPr/>
        </p:nvSpPr>
        <p:spPr>
          <a:xfrm>
            <a:off x="1938750" y="3050921"/>
            <a:ext cx="1764792" cy="165170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Key Metrics</a:t>
            </a:r>
          </a:p>
          <a:p>
            <a:endParaRPr lang="en-US" sz="800" b="1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・端末導入の前後で、廃棄食料がどれだけ減ったか</a:t>
            </a:r>
            <a:endParaRPr lang="en-US" altLang="ja-JP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User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がどれだけ健康になったか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ounded Rectangle 13"/>
          <p:cNvSpPr/>
          <p:nvPr/>
        </p:nvSpPr>
        <p:spPr>
          <a:xfrm>
            <a:off x="3703542" y="1306256"/>
            <a:ext cx="1736914" cy="338348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Unique Value Proposition</a:t>
            </a:r>
          </a:p>
          <a:p>
            <a:endParaRPr lang="en-US" sz="800" b="1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 lvl="0" defTabSz="457200"/>
            <a:r>
              <a:rPr lang="ja-JP" altLang="en-US" sz="1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・少ない端末</a:t>
            </a:r>
            <a:r>
              <a:rPr lang="en-US" altLang="ja-JP" sz="1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Cost</a:t>
            </a:r>
            <a:r>
              <a:rPr lang="ja-JP" altLang="en-US" sz="1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で、廃棄食料を減らせる</a:t>
            </a:r>
            <a:endParaRPr lang="en-US" altLang="ja-JP" sz="1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lvl="0" defTabSz="457200"/>
            <a:r>
              <a:rPr lang="ja-JP" altLang="en-US" sz="1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・冷蔵庫の中身が記録されることで、健康の改善にむけた有力な検討材料ができる</a:t>
            </a:r>
            <a:endParaRPr lang="en-US" altLang="ja-JP" sz="1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14"/>
          <p:cNvSpPr/>
          <p:nvPr/>
        </p:nvSpPr>
        <p:spPr>
          <a:xfrm>
            <a:off x="5440456" y="1306255"/>
            <a:ext cx="1764792" cy="203614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Unfair Advantage</a:t>
            </a:r>
          </a:p>
          <a:p>
            <a:endParaRPr lang="en-US" altLang="ja-JP" sz="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・冷蔵庫組み込みのものは商品化されているが、撮るだけの専用端末として提供されているものが他にない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5"/>
          <p:cNvSpPr/>
          <p:nvPr/>
        </p:nvSpPr>
        <p:spPr>
          <a:xfrm>
            <a:off x="5440456" y="3342399"/>
            <a:ext cx="1764792" cy="1360228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Channels</a:t>
            </a:r>
          </a:p>
          <a:p>
            <a:endParaRPr lang="en-US" altLang="ja-JP" sz="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・端末登録時の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Mail</a:t>
            </a:r>
            <a:r>
              <a:rPr lang="ja-JP" altLang="en-US" sz="1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Social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Media</a:t>
            </a:r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等の</a:t>
            </a:r>
            <a:r>
              <a:rPr lang="en-US" altLang="ja-JP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Account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ounded Rectangle 16"/>
          <p:cNvSpPr/>
          <p:nvPr/>
        </p:nvSpPr>
        <p:spPr>
          <a:xfrm>
            <a:off x="7205248" y="1306256"/>
            <a:ext cx="1764792" cy="339637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Customer Segments</a:t>
            </a:r>
          </a:p>
          <a:p>
            <a:endParaRPr lang="en-US" sz="800" b="1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・環境問題、自身の健康に意識が高い層</a:t>
            </a:r>
            <a:endParaRPr lang="en-US" altLang="ja-JP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4"/>
          <p:cNvSpPr/>
          <p:nvPr/>
        </p:nvSpPr>
        <p:spPr>
          <a:xfrm>
            <a:off x="173959" y="1306255"/>
            <a:ext cx="8796082" cy="4602175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112713">
              <a:buFont typeface="Arial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69658" y="5973478"/>
            <a:ext cx="4398041" cy="37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i="1" dirty="0">
                <a:solidFill>
                  <a:srgbClr val="C00000"/>
                </a:solidFill>
              </a:rPr>
              <a:t>Product</a:t>
            </a:r>
            <a:endParaRPr kumimoji="1" lang="ja-JP" altLang="en-US" b="1" i="1" dirty="0">
              <a:solidFill>
                <a:srgbClr val="C0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06957" y="5973478"/>
            <a:ext cx="4328126" cy="37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i="1" dirty="0">
                <a:solidFill>
                  <a:srgbClr val="C00000"/>
                </a:solidFill>
              </a:rPr>
              <a:t>Market</a:t>
            </a:r>
            <a:endParaRPr kumimoji="1" lang="ja-JP" altLang="en-US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244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819210FC-CA74-134B-9ED9-03CB3D71B8D1}"/>
              </a:ext>
            </a:extLst>
          </p:cNvPr>
          <p:cNvSpPr txBox="1"/>
          <p:nvPr/>
        </p:nvSpPr>
        <p:spPr>
          <a:xfrm>
            <a:off x="287705" y="1976620"/>
            <a:ext cx="1221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/>
              <a:t>冷蔵庫</a:t>
            </a:r>
            <a:endParaRPr lang="en-US" sz="1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66" y="2370961"/>
            <a:ext cx="1513429" cy="1513429"/>
          </a:xfrm>
          <a:prstGeom prst="rect">
            <a:avLst/>
          </a:prstGeom>
        </p:spPr>
      </p:pic>
      <p:pic>
        <p:nvPicPr>
          <p:cNvPr id="31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1322" y="1777250"/>
            <a:ext cx="330200" cy="330200"/>
          </a:xfrm>
          <a:prstGeom prst="rect">
            <a:avLst/>
          </a:prstGeom>
        </p:spPr>
      </p:pic>
      <p:sp>
        <p:nvSpPr>
          <p:cNvPr id="34" name="Rectangle 78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4531322" y="1779035"/>
            <a:ext cx="4282090" cy="45185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45" name="Graphic 17">
            <a:extLst>
              <a:ext uri="{FF2B5EF4-FFF2-40B4-BE49-F238E27FC236}">
                <a16:creationId xmlns:a16="http://schemas.microsoft.com/office/drawing/2014/main" id="{641CE46E-77EE-EE41-99DB-F2FE0C986F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8676" y="3855990"/>
            <a:ext cx="469900" cy="469900"/>
          </a:xfrm>
          <a:prstGeom prst="rect">
            <a:avLst/>
          </a:prstGeom>
        </p:spPr>
      </p:pic>
      <p:pic>
        <p:nvPicPr>
          <p:cNvPr id="48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86564" y="452107"/>
            <a:ext cx="734611" cy="734611"/>
          </a:xfrm>
          <a:prstGeom prst="rect">
            <a:avLst/>
          </a:prstGeom>
        </p:spPr>
      </p:pic>
      <p:pic>
        <p:nvPicPr>
          <p:cNvPr id="49" name="Graphic 44">
            <a:extLst>
              <a:ext uri="{FF2B5EF4-FFF2-40B4-BE49-F238E27FC236}">
                <a16:creationId xmlns:a16="http://schemas.microsoft.com/office/drawing/2014/main" id="{E2DAEC15-20F6-3647-8A23-EC2BA0B080D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97592" y="4378599"/>
            <a:ext cx="711200" cy="711200"/>
          </a:xfrm>
          <a:prstGeom prst="rect">
            <a:avLst/>
          </a:prstGeom>
        </p:spPr>
      </p:pic>
      <p:sp>
        <p:nvSpPr>
          <p:cNvPr id="51" name="Rectangle 35">
            <a:extLst>
              <a:ext uri="{FF2B5EF4-FFF2-40B4-BE49-F238E27FC236}">
                <a16:creationId xmlns:a16="http://schemas.microsoft.com/office/drawing/2014/main" id="{383D9547-D6A1-E945-BD04-01A514A70167}"/>
              </a:ext>
            </a:extLst>
          </p:cNvPr>
          <p:cNvSpPr/>
          <p:nvPr/>
        </p:nvSpPr>
        <p:spPr>
          <a:xfrm>
            <a:off x="4531321" y="301960"/>
            <a:ext cx="4282091" cy="902223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ja-JP" sz="1200" dirty="0">
                <a:solidFill>
                  <a:srgbClr val="5A6B86"/>
                </a:solidFill>
              </a:rPr>
              <a:t>Line</a:t>
            </a:r>
            <a:r>
              <a:rPr lang="ja-JP" altLang="en-US" sz="1200" dirty="0">
                <a:solidFill>
                  <a:srgbClr val="5A6B86"/>
                </a:solidFill>
              </a:rPr>
              <a:t> </a:t>
            </a:r>
            <a:r>
              <a:rPr lang="en-US" sz="1200" dirty="0">
                <a:solidFill>
                  <a:srgbClr val="5A6B86"/>
                </a:solidFill>
              </a:rPr>
              <a:t>Server</a:t>
            </a:r>
          </a:p>
        </p:txBody>
      </p:sp>
      <p:pic>
        <p:nvPicPr>
          <p:cNvPr id="52" name="Graphic 62">
            <a:extLst>
              <a:ext uri="{FF2B5EF4-FFF2-40B4-BE49-F238E27FC236}">
                <a16:creationId xmlns:a16="http://schemas.microsoft.com/office/drawing/2014/main" id="{55698EA5-0E73-5347-A392-7ED836DBC5D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31322" y="301961"/>
            <a:ext cx="330200" cy="330200"/>
          </a:xfrm>
          <a:prstGeom prst="rect">
            <a:avLst/>
          </a:prstGeom>
        </p:spPr>
      </p:pic>
      <p:pic>
        <p:nvPicPr>
          <p:cNvPr id="1034" name="Picture 10" descr="Image result for beebott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37" y="5690451"/>
            <a:ext cx="2054858" cy="49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78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514350" y="5259623"/>
            <a:ext cx="2739329" cy="103797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ysClr val="windowText" lastClr="000000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460" y="2541716"/>
            <a:ext cx="1541406" cy="1541406"/>
          </a:xfrm>
          <a:prstGeom prst="rect">
            <a:avLst/>
          </a:prstGeom>
        </p:spPr>
      </p:pic>
      <p:pic>
        <p:nvPicPr>
          <p:cNvPr id="59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48326" y="3173886"/>
            <a:ext cx="711200" cy="711200"/>
          </a:xfrm>
          <a:prstGeom prst="rect">
            <a:avLst/>
          </a:prstGeom>
        </p:spPr>
      </p:pic>
      <p:pic>
        <p:nvPicPr>
          <p:cNvPr id="61" name="Graphic 68">
            <a:extLst>
              <a:ext uri="{FF2B5EF4-FFF2-40B4-BE49-F238E27FC236}">
                <a16:creationId xmlns:a16="http://schemas.microsoft.com/office/drawing/2014/main" id="{AC88046E-EC85-3346-9502-2C516C7AD19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30692" y="4499249"/>
            <a:ext cx="469900" cy="469900"/>
          </a:xfrm>
          <a:prstGeom prst="rect">
            <a:avLst/>
          </a:prstGeom>
        </p:spPr>
      </p:pic>
      <p:cxnSp>
        <p:nvCxnSpPr>
          <p:cNvPr id="67" name="Elbow Connector 34">
            <a:extLst>
              <a:ext uri="{FF2B5EF4-FFF2-40B4-BE49-F238E27FC236}">
                <a16:creationId xmlns:a16="http://schemas.microsoft.com/office/drawing/2014/main" id="{423F3E0D-31F3-8940-939D-FEBE7C8DCEA2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7011139" y="2587140"/>
            <a:ext cx="1012375" cy="179145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34">
            <a:extLst>
              <a:ext uri="{FF2B5EF4-FFF2-40B4-BE49-F238E27FC236}">
                <a16:creationId xmlns:a16="http://schemas.microsoft.com/office/drawing/2014/main" id="{423F3E0D-31F3-8940-939D-FEBE7C8DCEA2}"/>
              </a:ext>
            </a:extLst>
          </p:cNvPr>
          <p:cNvCxnSpPr>
            <a:cxnSpLocks/>
            <a:stCxn id="40" idx="2"/>
          </p:cNvCxnSpPr>
          <p:nvPr/>
        </p:nvCxnSpPr>
        <p:spPr>
          <a:xfrm rot="5400000">
            <a:off x="4231167" y="4726999"/>
            <a:ext cx="134173" cy="207070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TextBox 38">
            <a:extLst>
              <a:ext uri="{FF2B5EF4-FFF2-40B4-BE49-F238E27FC236}">
                <a16:creationId xmlns:a16="http://schemas.microsoft.com/office/drawing/2014/main" id="{819210FC-CA74-134B-9ED9-03CB3D71B8D1}"/>
              </a:ext>
            </a:extLst>
          </p:cNvPr>
          <p:cNvSpPr txBox="1"/>
          <p:nvPr/>
        </p:nvSpPr>
        <p:spPr>
          <a:xfrm>
            <a:off x="2538737" y="2363219"/>
            <a:ext cx="103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Raspberry</a:t>
            </a:r>
            <a:r>
              <a:rPr lang="ja-JP" altLang="en-US" sz="1200" dirty="0"/>
              <a:t> </a:t>
            </a:r>
            <a:r>
              <a:rPr lang="en-US" altLang="ja-JP" sz="1200" dirty="0"/>
              <a:t>Pi</a:t>
            </a:r>
          </a:p>
          <a:p>
            <a:r>
              <a:rPr lang="en-US" altLang="ja-JP" sz="1200" dirty="0"/>
              <a:t>With Camera</a:t>
            </a:r>
            <a:r>
              <a:rPr lang="ja-JP" altLang="en-US" sz="1200" dirty="0"/>
              <a:t>　</a:t>
            </a:r>
            <a:r>
              <a:rPr lang="en-US" altLang="ja-JP" sz="1200" dirty="0"/>
              <a:t>	</a:t>
            </a:r>
            <a:endParaRPr lang="en-US" sz="1200" dirty="0"/>
          </a:p>
        </p:txBody>
      </p:sp>
      <p:sp>
        <p:nvSpPr>
          <p:cNvPr id="77" name="TextBox 5">
            <a:extLst>
              <a:ext uri="{FF2B5EF4-FFF2-40B4-BE49-F238E27FC236}">
                <a16:creationId xmlns:a16="http://schemas.microsoft.com/office/drawing/2014/main" id="{CD534A94-A404-C745-9B3E-24CB9AE2DD10}"/>
              </a:ext>
            </a:extLst>
          </p:cNvPr>
          <p:cNvSpPr txBox="1"/>
          <p:nvPr/>
        </p:nvSpPr>
        <p:spPr>
          <a:xfrm>
            <a:off x="5589948" y="293507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API Gateway</a:t>
            </a:r>
          </a:p>
        </p:txBody>
      </p:sp>
      <p:pic>
        <p:nvPicPr>
          <p:cNvPr id="78" name="Graphic 18">
            <a:extLst>
              <a:ext uri="{FF2B5EF4-FFF2-40B4-BE49-F238E27FC236}">
                <a16:creationId xmlns:a16="http://schemas.microsoft.com/office/drawing/2014/main" id="{F249C49B-0805-DA42-9A42-CFCC79AC1BB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99939" y="2231540"/>
            <a:ext cx="711200" cy="711200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D3028AF7-EF46-2349-BD89-4E3F817BF5E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99939" y="440350"/>
            <a:ext cx="566591" cy="566591"/>
          </a:xfrm>
          <a:prstGeom prst="rect">
            <a:avLst/>
          </a:prstGeom>
        </p:spPr>
      </p:pic>
      <p:pic>
        <p:nvPicPr>
          <p:cNvPr id="1038" name="Picture 14" descr="Image result for webhook logo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706" y="1360233"/>
            <a:ext cx="919689" cy="25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直線矢印コネクタ 88"/>
          <p:cNvCxnSpPr/>
          <p:nvPr/>
        </p:nvCxnSpPr>
        <p:spPr>
          <a:xfrm flipH="1">
            <a:off x="6595951" y="1046494"/>
            <a:ext cx="1" cy="11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5">
            <a:extLst>
              <a:ext uri="{FF2B5EF4-FFF2-40B4-BE49-F238E27FC236}">
                <a16:creationId xmlns:a16="http://schemas.microsoft.com/office/drawing/2014/main" id="{CD534A94-A404-C745-9B3E-24CB9AE2DD10}"/>
              </a:ext>
            </a:extLst>
          </p:cNvPr>
          <p:cNvSpPr txBox="1"/>
          <p:nvPr/>
        </p:nvSpPr>
        <p:spPr>
          <a:xfrm>
            <a:off x="4116290" y="4958750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AWS </a:t>
            </a:r>
            <a:r>
              <a:rPr lang="en-US" altLang="ja-JP" sz="1400"/>
              <a:t>lambda</a:t>
            </a:r>
          </a:p>
          <a:p>
            <a:pPr algn="ctr"/>
            <a:r>
              <a:rPr lang="en-US" altLang="ja-JP" sz="1400"/>
              <a:t>(Child)</a:t>
            </a:r>
            <a:endParaRPr lang="en-US" altLang="ja-JP" sz="14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02917AEF-35AA-D64B-86A4-37FD9442383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143834" y="1703530"/>
            <a:ext cx="595418" cy="595418"/>
          </a:xfrm>
          <a:prstGeom prst="rect">
            <a:avLst/>
          </a:prstGeom>
        </p:spPr>
      </p:pic>
      <p:sp>
        <p:nvSpPr>
          <p:cNvPr id="104" name="TextBox 5">
            <a:extLst>
              <a:ext uri="{FF2B5EF4-FFF2-40B4-BE49-F238E27FC236}">
                <a16:creationId xmlns:a16="http://schemas.microsoft.com/office/drawing/2014/main" id="{CD534A94-A404-C745-9B3E-24CB9AE2DD10}"/>
              </a:ext>
            </a:extLst>
          </p:cNvPr>
          <p:cNvSpPr txBox="1"/>
          <p:nvPr/>
        </p:nvSpPr>
        <p:spPr>
          <a:xfrm>
            <a:off x="6727605" y="5057860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altLang="ja-JP" sz="1400" dirty="0"/>
              <a:t>lambda</a:t>
            </a:r>
          </a:p>
          <a:p>
            <a:pPr algn="ctr"/>
            <a:r>
              <a:rPr lang="en-US" altLang="ja-JP" sz="1400" dirty="0"/>
              <a:t>(Parent)</a:t>
            </a:r>
          </a:p>
        </p:txBody>
      </p:sp>
      <p:sp>
        <p:nvSpPr>
          <p:cNvPr id="107" name="TextBox 5">
            <a:extLst>
              <a:ext uri="{FF2B5EF4-FFF2-40B4-BE49-F238E27FC236}">
                <a16:creationId xmlns:a16="http://schemas.microsoft.com/office/drawing/2014/main" id="{CD534A94-A404-C745-9B3E-24CB9AE2DD10}"/>
              </a:ext>
            </a:extLst>
          </p:cNvPr>
          <p:cNvSpPr txBox="1"/>
          <p:nvPr/>
        </p:nvSpPr>
        <p:spPr>
          <a:xfrm>
            <a:off x="4940288" y="3884390"/>
            <a:ext cx="527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S3</a:t>
            </a:r>
          </a:p>
        </p:txBody>
      </p:sp>
      <p:sp>
        <p:nvSpPr>
          <p:cNvPr id="105" name="二等辺三角形 104"/>
          <p:cNvSpPr/>
          <p:nvPr/>
        </p:nvSpPr>
        <p:spPr>
          <a:xfrm rot="2340424">
            <a:off x="724774" y="1545798"/>
            <a:ext cx="1115234" cy="1488819"/>
          </a:xfrm>
          <a:prstGeom prst="triangle">
            <a:avLst>
              <a:gd name="adj" fmla="val 100000"/>
            </a:avLst>
          </a:prstGeom>
          <a:solidFill>
            <a:schemeClr val="accent6">
              <a:lumMod val="60000"/>
              <a:lumOff val="40000"/>
              <a:alpha val="3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6" name="Graphic 62">
            <a:extLst>
              <a:ext uri="{FF2B5EF4-FFF2-40B4-BE49-F238E27FC236}">
                <a16:creationId xmlns:a16="http://schemas.microsoft.com/office/drawing/2014/main" id="{55698EA5-0E73-5347-A392-7ED836DBC5D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350" y="5263822"/>
            <a:ext cx="330200" cy="330200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96309EF3-A79D-FE48-A17F-493F0D1DA223}"/>
              </a:ext>
            </a:extLst>
          </p:cNvPr>
          <p:cNvSpPr/>
          <p:nvPr/>
        </p:nvSpPr>
        <p:spPr>
          <a:xfrm>
            <a:off x="4376754" y="5329309"/>
            <a:ext cx="1913702" cy="365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>
                <a:solidFill>
                  <a:schemeClr val="accent5"/>
                </a:solidFill>
              </a:rPr>
              <a:t>bridgeFunction</a:t>
            </a:r>
            <a:endParaRPr kumimoji="1" lang="ja-JP" altLang="en-US" sz="1400">
              <a:solidFill>
                <a:schemeClr val="accent5"/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77F58830-0CFB-9E41-A8AB-6535B7F79172}"/>
              </a:ext>
            </a:extLst>
          </p:cNvPr>
          <p:cNvSpPr/>
          <p:nvPr/>
        </p:nvSpPr>
        <p:spPr>
          <a:xfrm>
            <a:off x="6926511" y="5451980"/>
            <a:ext cx="1913702" cy="365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>
                <a:solidFill>
                  <a:schemeClr val="accent5"/>
                </a:solidFill>
              </a:rPr>
              <a:t>postFridgePics</a:t>
            </a:r>
            <a:endParaRPr kumimoji="1" lang="ja-JP" altLang="en-US" sz="1400">
              <a:solidFill>
                <a:schemeClr val="accent5"/>
              </a:solidFill>
            </a:endParaRPr>
          </a:p>
        </p:txBody>
      </p:sp>
      <p:cxnSp>
        <p:nvCxnSpPr>
          <p:cNvPr id="46" name="Elbow Connector 34">
            <a:extLst>
              <a:ext uri="{FF2B5EF4-FFF2-40B4-BE49-F238E27FC236}">
                <a16:creationId xmlns:a16="http://schemas.microsoft.com/office/drawing/2014/main" id="{4A9C0275-2ECE-8E4D-BAAB-CE48FF59AFAD}"/>
              </a:ext>
            </a:extLst>
          </p:cNvPr>
          <p:cNvCxnSpPr>
            <a:cxnSpLocks/>
            <a:stCxn id="49" idx="3"/>
            <a:endCxn id="84" idx="3"/>
          </p:cNvCxnSpPr>
          <p:nvPr/>
        </p:nvCxnSpPr>
        <p:spPr>
          <a:xfrm flipH="1" flipV="1">
            <a:off x="6866530" y="723646"/>
            <a:ext cx="1342262" cy="4010553"/>
          </a:xfrm>
          <a:prstGeom prst="bentConnector3">
            <a:avLst>
              <a:gd name="adj1" fmla="val -1703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38B9114-8439-7148-9F71-29ADD83CE4D9}"/>
              </a:ext>
            </a:extLst>
          </p:cNvPr>
          <p:cNvCxnSpPr>
            <a:stCxn id="49" idx="1"/>
            <a:endCxn id="61" idx="3"/>
          </p:cNvCxnSpPr>
          <p:nvPr/>
        </p:nvCxnSpPr>
        <p:spPr>
          <a:xfrm flipH="1">
            <a:off x="5500592" y="4734199"/>
            <a:ext cx="1997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DFC8E980-E150-804A-BACC-6BDAC1011C1B}"/>
              </a:ext>
            </a:extLst>
          </p:cNvPr>
          <p:cNvCxnSpPr>
            <a:cxnSpLocks/>
          </p:cNvCxnSpPr>
          <p:nvPr/>
        </p:nvCxnSpPr>
        <p:spPr>
          <a:xfrm flipV="1">
            <a:off x="2768331" y="3931527"/>
            <a:ext cx="0" cy="132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図 15">
            <a:extLst>
              <a:ext uri="{FF2B5EF4-FFF2-40B4-BE49-F238E27FC236}">
                <a16:creationId xmlns:a16="http://schemas.microsoft.com/office/drawing/2014/main" id="{049D2D3D-15E3-D64A-9593-227A11031F3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09" y="2753083"/>
            <a:ext cx="483922" cy="420802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54B8949A-D088-B245-8210-EB5362BA782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576" y="3135539"/>
            <a:ext cx="483922" cy="420802"/>
          </a:xfrm>
          <a:prstGeom prst="rect">
            <a:avLst/>
          </a:prstGeom>
        </p:spPr>
      </p:pic>
      <p:cxnSp>
        <p:nvCxnSpPr>
          <p:cNvPr id="58" name="Elbow Connector 34">
            <a:extLst>
              <a:ext uri="{FF2B5EF4-FFF2-40B4-BE49-F238E27FC236}">
                <a16:creationId xmlns:a16="http://schemas.microsoft.com/office/drawing/2014/main" id="{EAE4BB50-F665-9941-8329-48B9BE344695}"/>
              </a:ext>
            </a:extLst>
          </p:cNvPr>
          <p:cNvCxnSpPr>
            <a:cxnSpLocks/>
            <a:stCxn id="49" idx="0"/>
            <a:endCxn id="59" idx="3"/>
          </p:cNvCxnSpPr>
          <p:nvPr/>
        </p:nvCxnSpPr>
        <p:spPr>
          <a:xfrm rot="16200000" flipV="1">
            <a:off x="6281803" y="2807210"/>
            <a:ext cx="849113" cy="229366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">
            <a:extLst>
              <a:ext uri="{FF2B5EF4-FFF2-40B4-BE49-F238E27FC236}">
                <a16:creationId xmlns:a16="http://schemas.microsoft.com/office/drawing/2014/main" id="{BC534CC7-6CA7-4647-9837-C9C2F7885394}"/>
              </a:ext>
            </a:extLst>
          </p:cNvPr>
          <p:cNvSpPr txBox="1"/>
          <p:nvPr/>
        </p:nvSpPr>
        <p:spPr>
          <a:xfrm>
            <a:off x="5537133" y="353572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Watch the Status</a:t>
            </a:r>
          </a:p>
        </p:txBody>
      </p:sp>
      <p:pic>
        <p:nvPicPr>
          <p:cNvPr id="62" name="Graphic 21">
            <a:extLst>
              <a:ext uri="{FF2B5EF4-FFF2-40B4-BE49-F238E27FC236}">
                <a16:creationId xmlns:a16="http://schemas.microsoft.com/office/drawing/2014/main" id="{9311DCA1-6CDD-064C-BCF2-4E56C8BB328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376648" y="238812"/>
            <a:ext cx="777303" cy="777303"/>
          </a:xfrm>
          <a:prstGeom prst="rect">
            <a:avLst/>
          </a:prstGeom>
        </p:spPr>
      </p:pic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8FB02F04-031C-5B4F-BE7F-88B20B44D6DE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3765300" y="3529486"/>
            <a:ext cx="1083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22476106-CD3A-944F-92D9-6665B2ED136F}"/>
              </a:ext>
            </a:extLst>
          </p:cNvPr>
          <p:cNvCxnSpPr>
            <a:cxnSpLocks/>
          </p:cNvCxnSpPr>
          <p:nvPr/>
        </p:nvCxnSpPr>
        <p:spPr>
          <a:xfrm flipH="1" flipV="1">
            <a:off x="2434234" y="2271716"/>
            <a:ext cx="0" cy="54000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5">
            <a:extLst>
              <a:ext uri="{FF2B5EF4-FFF2-40B4-BE49-F238E27FC236}">
                <a16:creationId xmlns:a16="http://schemas.microsoft.com/office/drawing/2014/main" id="{5B449107-F9B6-5C4F-AC8A-8530CE02BBF0}"/>
              </a:ext>
            </a:extLst>
          </p:cNvPr>
          <p:cNvSpPr txBox="1"/>
          <p:nvPr/>
        </p:nvSpPr>
        <p:spPr>
          <a:xfrm>
            <a:off x="2039462" y="4674441"/>
            <a:ext cx="687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MQTT</a:t>
            </a:r>
          </a:p>
        </p:txBody>
      </p:sp>
      <p:sp>
        <p:nvSpPr>
          <p:cNvPr id="73" name="TextBox 5">
            <a:extLst>
              <a:ext uri="{FF2B5EF4-FFF2-40B4-BE49-F238E27FC236}">
                <a16:creationId xmlns:a16="http://schemas.microsoft.com/office/drawing/2014/main" id="{AD03BBB7-5AB7-0C4A-A3A5-4C0DAB8CF8BC}"/>
              </a:ext>
            </a:extLst>
          </p:cNvPr>
          <p:cNvSpPr txBox="1"/>
          <p:nvPr/>
        </p:nvSpPr>
        <p:spPr>
          <a:xfrm>
            <a:off x="3443427" y="5573538"/>
            <a:ext cx="986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MQTT</a:t>
            </a:r>
          </a:p>
        </p:txBody>
      </p:sp>
      <p:sp>
        <p:nvSpPr>
          <p:cNvPr id="79" name="TextBox 38">
            <a:extLst>
              <a:ext uri="{FF2B5EF4-FFF2-40B4-BE49-F238E27FC236}">
                <a16:creationId xmlns:a16="http://schemas.microsoft.com/office/drawing/2014/main" id="{492C3A82-C511-044C-A17B-2CE9CCA39958}"/>
              </a:ext>
            </a:extLst>
          </p:cNvPr>
          <p:cNvSpPr txBox="1"/>
          <p:nvPr/>
        </p:nvSpPr>
        <p:spPr>
          <a:xfrm>
            <a:off x="117888" y="95569"/>
            <a:ext cx="3166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アーキテクチャ</a:t>
            </a:r>
            <a:endParaRPr lang="en-US" sz="2400" dirty="0"/>
          </a:p>
        </p:txBody>
      </p:sp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5" t="16530" r="11406" b="16480"/>
          <a:stretch/>
        </p:blipFill>
        <p:spPr>
          <a:xfrm>
            <a:off x="3613463" y="422345"/>
            <a:ext cx="303672" cy="468587"/>
          </a:xfrm>
          <a:prstGeom prst="rect">
            <a:avLst/>
          </a:prstGeom>
          <a:ln w="0">
            <a:solidFill>
              <a:srgbClr val="C00000"/>
            </a:solidFill>
          </a:ln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73" y="2222501"/>
            <a:ext cx="873306" cy="465763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992BB0-6693-F14F-8D7D-E6F45A6D4CC1}"/>
              </a:ext>
            </a:extLst>
          </p:cNvPr>
          <p:cNvSpPr txBox="1"/>
          <p:nvPr/>
        </p:nvSpPr>
        <p:spPr>
          <a:xfrm>
            <a:off x="-1235676" y="33857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2464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8A61-6C4F-B048-AD06-8BDF34C8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デモ</a:t>
            </a:r>
            <a:br>
              <a:rPr lang="en-US" altLang="ja-JP" dirty="0"/>
            </a:br>
            <a:endParaRPr lang="en-US" dirty="0"/>
          </a:p>
        </p:txBody>
      </p:sp>
      <p:sp>
        <p:nvSpPr>
          <p:cNvPr id="5" name="TextBox 37">
            <a:extLst>
              <a:ext uri="{FF2B5EF4-FFF2-40B4-BE49-F238E27FC236}">
                <a16:creationId xmlns:a16="http://schemas.microsoft.com/office/drawing/2014/main" id="{748A59E1-6C74-C64E-9889-998169CCAF18}"/>
              </a:ext>
            </a:extLst>
          </p:cNvPr>
          <p:cNvSpPr txBox="1"/>
          <p:nvPr/>
        </p:nvSpPr>
        <p:spPr>
          <a:xfrm>
            <a:off x="1736383" y="6308208"/>
            <a:ext cx="6682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©</a:t>
            </a:r>
            <a:r>
              <a:rPr lang="en-US" sz="1200" dirty="0"/>
              <a:t>Illustrated</a:t>
            </a:r>
            <a:r>
              <a:rPr lang="ja-JP" altLang="en-US" sz="1200" dirty="0"/>
              <a:t> </a:t>
            </a:r>
            <a:r>
              <a:rPr lang="en-US" altLang="ja-JP" sz="1200" dirty="0"/>
              <a:t>By</a:t>
            </a:r>
            <a:r>
              <a:rPr lang="ja-JP" altLang="en-US" sz="1200" dirty="0"/>
              <a:t> </a:t>
            </a:r>
            <a:r>
              <a:rPr lang="en-US" altLang="ja-JP" sz="1200" dirty="0"/>
              <a:t>Kaoruko</a:t>
            </a:r>
            <a:r>
              <a:rPr lang="ja-JP" altLang="en-US" sz="1200" dirty="0"/>
              <a:t> </a:t>
            </a:r>
            <a:r>
              <a:rPr lang="en-US" altLang="ja-JP" sz="1200" dirty="0"/>
              <a:t>TABUCHI</a:t>
            </a:r>
            <a:endParaRPr lang="en-US" sz="1200" dirty="0"/>
          </a:p>
        </p:txBody>
      </p:sp>
      <p:sp>
        <p:nvSpPr>
          <p:cNvPr id="3" name="AutoShape 2" descr="https://files.slack.com/files-pri/THAJ8J7GS-FLD2D7H6G/ios__________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t="28518" b="11127"/>
          <a:stretch/>
        </p:blipFill>
        <p:spPr>
          <a:xfrm>
            <a:off x="307975" y="1941513"/>
            <a:ext cx="5196092" cy="418148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106" y="1908705"/>
            <a:ext cx="2706586" cy="418148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9" name="正方形/長方形 8"/>
          <p:cNvSpPr/>
          <p:nvPr/>
        </p:nvSpPr>
        <p:spPr>
          <a:xfrm>
            <a:off x="307975" y="1457325"/>
            <a:ext cx="5196092" cy="451380"/>
          </a:xfrm>
          <a:prstGeom prst="rect">
            <a:avLst/>
          </a:prstGeom>
          <a:solidFill>
            <a:srgbClr val="C00000"/>
          </a:solidFill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冷蔵庫内の撮影に</a:t>
            </a:r>
            <a:r>
              <a:rPr kumimoji="1" lang="ja-JP" altLang="en-US">
                <a:solidFill>
                  <a:schemeClr val="bg1"/>
                </a:solidFill>
              </a:rPr>
              <a:t>使用した暗視カメラ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168106" y="1457325"/>
            <a:ext cx="2706586" cy="451380"/>
          </a:xfrm>
          <a:prstGeom prst="rect">
            <a:avLst/>
          </a:prstGeom>
          <a:solidFill>
            <a:srgbClr val="C00000"/>
          </a:solidFill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Line</a:t>
            </a:r>
            <a:r>
              <a:rPr kumimoji="1" lang="ja-JP" altLang="en-US" dirty="0">
                <a:solidFill>
                  <a:schemeClr val="bg1"/>
                </a:solidFill>
              </a:rPr>
              <a:t>の</a:t>
            </a:r>
            <a:r>
              <a:rPr kumimoji="1" lang="en-US" altLang="ja-JP" dirty="0">
                <a:solidFill>
                  <a:schemeClr val="bg1"/>
                </a:solidFill>
              </a:rPr>
              <a:t>Bot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789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4925"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40866</TotalTime>
  <Words>623</Words>
  <Application>Microsoft Macintosh PowerPoint</Application>
  <PresentationFormat>画面に合わせる (4:3)</PresentationFormat>
  <Paragraphs>203</Paragraphs>
  <Slides>15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游ゴシック</vt:lpstr>
      <vt:lpstr>游ゴシック Light</vt:lpstr>
      <vt:lpstr>Arial</vt:lpstr>
      <vt:lpstr>Calibri</vt:lpstr>
      <vt:lpstr>Calibri Light</vt:lpstr>
      <vt:lpstr>Office テーマ</vt:lpstr>
      <vt:lpstr>IoT System  Development Practice “家政婦は見た！“</vt:lpstr>
      <vt:lpstr>Contents </vt:lpstr>
      <vt:lpstr>スーパーで困ったこと </vt:lpstr>
      <vt:lpstr>ユーザーストーリーマップ </vt:lpstr>
      <vt:lpstr>関連製品と優位性 </vt:lpstr>
      <vt:lpstr>ビジネスモデル </vt:lpstr>
      <vt:lpstr>リーンキャンバスモデル </vt:lpstr>
      <vt:lpstr>PowerPoint プレゼンテーション</vt:lpstr>
      <vt:lpstr>デモ </vt:lpstr>
      <vt:lpstr>開発機能に関する振り返り </vt:lpstr>
      <vt:lpstr> </vt:lpstr>
      <vt:lpstr>活動の振り返り </vt:lpstr>
      <vt:lpstr> </vt:lpstr>
      <vt:lpstr> Appendix </vt:lpstr>
      <vt:lpstr>Related Works and Our Product's Unique Value Proposition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内田 まりこ</dc:creator>
  <cp:lastModifiedBy>Tabuchi Hiromasa</cp:lastModifiedBy>
  <cp:revision>198</cp:revision>
  <cp:lastPrinted>2019-06-10T10:02:04Z</cp:lastPrinted>
  <dcterms:created xsi:type="dcterms:W3CDTF">2019-04-09T10:05:35Z</dcterms:created>
  <dcterms:modified xsi:type="dcterms:W3CDTF">2019-07-13T06:29:30Z</dcterms:modified>
</cp:coreProperties>
</file>